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42" r:id="rId3"/>
    <p:sldId id="345" r:id="rId4"/>
    <p:sldId id="343" r:id="rId5"/>
    <p:sldId id="346" r:id="rId6"/>
    <p:sldId id="347" r:id="rId7"/>
    <p:sldId id="348" r:id="rId8"/>
    <p:sldId id="349" r:id="rId9"/>
    <p:sldId id="350" r:id="rId10"/>
    <p:sldId id="351" r:id="rId11"/>
    <p:sldId id="307" r:id="rId12"/>
    <p:sldId id="352" r:id="rId13"/>
    <p:sldId id="308" r:id="rId14"/>
    <p:sldId id="353" r:id="rId15"/>
    <p:sldId id="313" r:id="rId16"/>
    <p:sldId id="304" r:id="rId17"/>
    <p:sldId id="344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22" r:id="rId26"/>
    <p:sldId id="361" r:id="rId27"/>
    <p:sldId id="362" r:id="rId28"/>
    <p:sldId id="326" r:id="rId29"/>
    <p:sldId id="329" r:id="rId30"/>
    <p:sldId id="363" r:id="rId31"/>
    <p:sldId id="330" r:id="rId32"/>
    <p:sldId id="324" r:id="rId33"/>
    <p:sldId id="332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0000CC"/>
    <a:srgbClr val="FF00FF"/>
    <a:srgbClr val="7F007F"/>
    <a:srgbClr val="000000"/>
    <a:srgbClr val="7F7F7F"/>
    <a:srgbClr val="969696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01" autoAdjust="0"/>
    <p:restoredTop sz="77465" autoAdjust="0"/>
  </p:normalViewPr>
  <p:slideViewPr>
    <p:cSldViewPr>
      <p:cViewPr varScale="1">
        <p:scale>
          <a:sx n="102" d="100"/>
          <a:sy n="102" d="100"/>
        </p:scale>
        <p:origin x="-75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0AE177-744E-475C-8FFE-B8720CE2F4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0571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EDA95E-A156-41F0-9F21-36E06961D41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1432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A95E-A156-41F0-9F21-36E06961D41B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620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relatively easy to find salient objects than other ones</a:t>
            </a:r>
            <a:r>
              <a:rPr lang="en-US" baseline="0" dirty="0" smtClean="0"/>
              <a:t> because they are …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A95E-A156-41F0-9F21-36E06961D41B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366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A95E-A156-41F0-9F21-36E06961D41B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72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A95E-A156-41F0-9F21-36E06961D41B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986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381000" y="3200400"/>
            <a:ext cx="83820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31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5450"/>
            <a:ext cx="2114550" cy="6127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5450"/>
            <a:ext cx="6191250" cy="612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0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8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08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905000"/>
            <a:ext cx="4130675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905000"/>
            <a:ext cx="41322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2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26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52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15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5450"/>
            <a:ext cx="8534400" cy="1219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905000"/>
            <a:ext cx="84153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Line 16"/>
          <p:cNvSpPr>
            <a:spLocks noChangeShapeType="1"/>
          </p:cNvSpPr>
          <p:nvPr/>
        </p:nvSpPr>
        <p:spPr bwMode="auto">
          <a:xfrm>
            <a:off x="381000" y="1600200"/>
            <a:ext cx="83820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7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2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1400">
          <a:solidFill>
            <a:schemeClr val="tx2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1400">
          <a:solidFill>
            <a:schemeClr val="tx2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1400">
          <a:solidFill>
            <a:schemeClr val="tx2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1400">
          <a:solidFill>
            <a:schemeClr val="tx2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.png"/><Relationship Id="rId18" Type="http://schemas.openxmlformats.org/officeDocument/2006/relationships/image" Target="../media/image40.png"/><Relationship Id="rId3" Type="http://schemas.openxmlformats.org/officeDocument/2006/relationships/image" Target="../media/image20.png"/><Relationship Id="rId7" Type="http://schemas.openxmlformats.org/officeDocument/2006/relationships/image" Target="../media/image13.jpeg"/><Relationship Id="rId12" Type="http://schemas.openxmlformats.org/officeDocument/2006/relationships/image" Target="../media/image6.jpeg"/><Relationship Id="rId17" Type="http://schemas.openxmlformats.org/officeDocument/2006/relationships/image" Target="../media/image39.png"/><Relationship Id="rId2" Type="http://schemas.openxmlformats.org/officeDocument/2006/relationships/image" Target="../media/image19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5" Type="http://schemas.openxmlformats.org/officeDocument/2006/relationships/image" Target="../media/image10.png"/><Relationship Id="rId10" Type="http://schemas.openxmlformats.org/officeDocument/2006/relationships/image" Target="../media/image16.png"/><Relationship Id="rId19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15.png"/><Relationship Id="rId1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5.png"/><Relationship Id="rId3" Type="http://schemas.openxmlformats.org/officeDocument/2006/relationships/image" Target="../media/image74.png"/><Relationship Id="rId21" Type="http://schemas.openxmlformats.org/officeDocument/2006/relationships/image" Target="../media/image90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4.png"/><Relationship Id="rId33" Type="http://schemas.openxmlformats.org/officeDocument/2006/relationships/image" Target="../media/image102.png"/><Relationship Id="rId2" Type="http://schemas.openxmlformats.org/officeDocument/2006/relationships/image" Target="../media/image73.jpeg"/><Relationship Id="rId16" Type="http://schemas.openxmlformats.org/officeDocument/2006/relationships/image" Target="../media/image86.png"/><Relationship Id="rId20" Type="http://schemas.openxmlformats.org/officeDocument/2006/relationships/image" Target="../media/image89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31.jpeg"/><Relationship Id="rId24" Type="http://schemas.openxmlformats.org/officeDocument/2006/relationships/image" Target="../media/image93.png"/><Relationship Id="rId32" Type="http://schemas.openxmlformats.org/officeDocument/2006/relationships/image" Target="../media/image101.png"/><Relationship Id="rId5" Type="http://schemas.openxmlformats.org/officeDocument/2006/relationships/image" Target="../media/image76.png"/><Relationship Id="rId15" Type="http://schemas.openxmlformats.org/officeDocument/2006/relationships/image" Target="../media/image85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10" Type="http://schemas.openxmlformats.org/officeDocument/2006/relationships/image" Target="../media/image81.png"/><Relationship Id="rId19" Type="http://schemas.openxmlformats.org/officeDocument/2006/relationships/image" Target="../media/image69.jpeg"/><Relationship Id="rId31" Type="http://schemas.openxmlformats.org/officeDocument/2006/relationships/image" Target="../media/image100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4.png"/><Relationship Id="rId22" Type="http://schemas.openxmlformats.org/officeDocument/2006/relationships/image" Target="../media/image91.png"/><Relationship Id="rId27" Type="http://schemas.openxmlformats.org/officeDocument/2006/relationships/image" Target="../media/image96.jpeg"/><Relationship Id="rId30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3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image" Target="../media/image105.jpeg"/><Relationship Id="rId21" Type="http://schemas.openxmlformats.org/officeDocument/2006/relationships/image" Target="../media/image121.png"/><Relationship Id="rId7" Type="http://schemas.openxmlformats.org/officeDocument/2006/relationships/image" Target="../media/image109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5" Type="http://schemas.openxmlformats.org/officeDocument/2006/relationships/image" Target="../media/image125.png"/><Relationship Id="rId2" Type="http://schemas.openxmlformats.org/officeDocument/2006/relationships/image" Target="../media/image104.png"/><Relationship Id="rId16" Type="http://schemas.openxmlformats.org/officeDocument/2006/relationships/image" Target="../media/image117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11" Type="http://schemas.openxmlformats.org/officeDocument/2006/relationships/image" Target="../media/image64.jpeg"/><Relationship Id="rId24" Type="http://schemas.openxmlformats.org/officeDocument/2006/relationships/image" Target="../media/image124.png"/><Relationship Id="rId5" Type="http://schemas.openxmlformats.org/officeDocument/2006/relationships/image" Target="../media/image107.png"/><Relationship Id="rId15" Type="http://schemas.openxmlformats.org/officeDocument/2006/relationships/image" Target="../media/image116.png"/><Relationship Id="rId23" Type="http://schemas.openxmlformats.org/officeDocument/2006/relationships/image" Target="../media/image123.png"/><Relationship Id="rId10" Type="http://schemas.openxmlformats.org/officeDocument/2006/relationships/image" Target="../media/image112.png"/><Relationship Id="rId19" Type="http://schemas.openxmlformats.org/officeDocument/2006/relationships/image" Target="../media/image65.jpe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5.png"/><Relationship Id="rId22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1.jpe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Geodesic Saliency Using Background Priors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828800"/>
          </a:xfrm>
        </p:spPr>
        <p:txBody>
          <a:bodyPr/>
          <a:lstStyle/>
          <a:p>
            <a:r>
              <a:rPr lang="en-US" dirty="0" smtClean="0"/>
              <a:t>Yichen Wei, Fang Wen, Wangjiang Zhu, Jian Sun</a:t>
            </a:r>
          </a:p>
          <a:p>
            <a:r>
              <a:rPr lang="en-US" dirty="0" smtClean="0"/>
              <a:t>Visual Computing Group</a:t>
            </a:r>
          </a:p>
          <a:p>
            <a:r>
              <a:rPr lang="en-US" dirty="0" smtClean="0"/>
              <a:t>Microsoft Research Asia</a:t>
            </a:r>
          </a:p>
        </p:txBody>
      </p:sp>
    </p:spTree>
    <p:extLst>
      <p:ext uri="{BB962C8B-B14F-4D97-AF65-F5344CB8AC3E}">
        <p14:creationId xmlns:p14="http://schemas.microsoft.com/office/powerpoint/2010/main" val="10110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Boundary and connectivity priors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05000"/>
            <a:ext cx="8415337" cy="137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Salient objects do not touch image </a:t>
            </a:r>
            <a:r>
              <a:rPr lang="en-US" dirty="0" smtClean="0"/>
              <a:t>boundary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Backgrounds are continuous and </a:t>
            </a:r>
            <a:r>
              <a:rPr lang="en-US" dirty="0" smtClean="0"/>
              <a:t>homogeneous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2" descr="D:\My_Papers\ECCV12_geodesic saliency\data and results\Berkeley_GoodResults\368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74" y="3276600"/>
            <a:ext cx="2388836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My_Papers\ECCV12_geodesic saliency\data and results\Berkeley_GoodResults\42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08" y="4945161"/>
            <a:ext cx="2329294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My_Papers\ECCV12_geodesic saliency\data and results\Berkeley_GoodResults\620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57" y="4945161"/>
            <a:ext cx="2329294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My_Papers\ECCV12_geodesic saliency\data and results\Berkeley_GoodResults\1170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07" y="3276600"/>
            <a:ext cx="2329293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D:\My_Papers\ECCV12_geodesic saliency\data and results\Berkeley_GoodResults\380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95" y="3276600"/>
            <a:ext cx="2309928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My_Papers\ECCV12_geodesic saliency\data and results\ExampleGoodResults\2_75_752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9" y="3276600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My_Papers\ECCV12_geodesic saliency\data and results\ExampleGoodResults\1_45_4524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8" y="4945161"/>
            <a:ext cx="1949192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My_Papers\ECCV12_geodesic saliency\data and results\ExampleGoodResults\0_1_16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60" y="4945161"/>
            <a:ext cx="207264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Boundary prior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Salient objects do not touch image boundary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rule in photography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general than previous ‘image center bias’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exceptions, e.g., people cropped at image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boundary prior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05000"/>
            <a:ext cx="8415337" cy="1143000"/>
          </a:xfrm>
        </p:spPr>
        <p:txBody>
          <a:bodyPr/>
          <a:lstStyle/>
          <a:p>
            <a:r>
              <a:rPr lang="en-US" dirty="0" smtClean="0"/>
              <a:t>Distribution of background pixel percentage </a:t>
            </a:r>
          </a:p>
          <a:p>
            <a:pPr lvl="1"/>
            <a:r>
              <a:rPr lang="en-US" dirty="0" smtClean="0"/>
              <a:t>only consider boundary pixels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817682"/>
              </p:ext>
            </p:extLst>
          </p:nvPr>
        </p:nvGraphicFramePr>
        <p:xfrm>
          <a:off x="4724400" y="3276600"/>
          <a:ext cx="4091865" cy="2960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Acrobat Document" r:id="rId3" imgW="2727910" imgH="1973418" progId="AcroExch.Document.7">
                  <p:embed/>
                </p:oleObj>
              </mc:Choice>
              <mc:Fallback>
                <p:oleObj name="Acrobat Document" r:id="rId3" imgW="2727910" imgH="197341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3276600"/>
                        <a:ext cx="4091865" cy="2960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09658"/>
              </p:ext>
            </p:extLst>
          </p:nvPr>
        </p:nvGraphicFramePr>
        <p:xfrm>
          <a:off x="323866" y="3276600"/>
          <a:ext cx="4171934" cy="2937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Acrobat Document" r:id="rId5" imgW="2781289" imgH="1958286" progId="AcroExch.Document.7">
                  <p:embed/>
                </p:oleObj>
              </mc:Choice>
              <mc:Fallback>
                <p:oleObj name="Acrobat Document" r:id="rId5" imgW="2781289" imgH="195828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66" y="3276600"/>
                        <a:ext cx="4171934" cy="2937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398" y="6305490"/>
            <a:ext cx="2057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MSRA-1000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15198" y="6324600"/>
            <a:ext cx="2057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Berkeley-300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3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Connectivity prior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Backgrounds are continuous and homogeneous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common characteristics of natural images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background patches are easily connected to each other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connection is piecewise (e.g., sky and grass do not connect)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5" descr="D:\My_Work\GeodesicSaliency\ExampleGoodResults\293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657600" cy="244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533400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963706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394012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039471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254624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469777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684930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900083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115236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330389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45542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760695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975848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191000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33400" y="34798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33400" y="28702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33400" y="32766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33400" y="36830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33400" y="40894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33400" y="42926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33400" y="44958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33400" y="46990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33400" y="49022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33400" y="51054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33400" y="26670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748553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824318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178859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609165" y="266700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33400" y="30734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33400" y="38862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Geodesic saliency using background priors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01819" y="5288430"/>
                <a:ext cx="6775381" cy="1264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𝑠𝑎𝑙𝑖𝑒𝑛𝑐𝑦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𝑚𝑖𝑛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𝑑𝑖𝑠𝑡𝑎𝑛𝑐𝑒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s</m:t>
                      </m:r>
                      <m:r>
                        <a:rPr lang="en-US" sz="2000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t</m:t>
                      </m:r>
                      <m:r>
                        <a:rPr lang="en-US" sz="2000" b="0" i="0" smtClean="0">
                          <a:latin typeface="Cambria Math"/>
                        </a:rPr>
                        <m:t>.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𝑖𝑠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𝑜𝑛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𝑖𝑚𝑎𝑔𝑒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𝑏𝑜𝑢𝑛𝑑𝑎𝑟𝑦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𝑖𝑠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𝑎𝑑𝑗𝑎𝑐𝑒𝑛𝑡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𝑡𝑜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19" y="5288430"/>
                <a:ext cx="6775381" cy="1264770"/>
              </a:xfrm>
              <a:prstGeom prst="rect">
                <a:avLst/>
              </a:prstGeom>
              <a:blipFill rotWithShape="1">
                <a:blip r:embed="rId3"/>
                <a:stretch>
                  <a:fillRect b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984908" y="2876490"/>
            <a:ext cx="2222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background patch</a:t>
            </a:r>
            <a:endParaRPr lang="en-US" sz="2000" dirty="0"/>
          </a:p>
        </p:txBody>
      </p:sp>
      <p:sp>
        <p:nvSpPr>
          <p:cNvPr id="55" name="Rectangle 54"/>
          <p:cNvSpPr/>
          <p:nvPr/>
        </p:nvSpPr>
        <p:spPr bwMode="auto">
          <a:xfrm>
            <a:off x="5257800" y="2944368"/>
            <a:ext cx="256032" cy="256032"/>
          </a:xfrm>
          <a:prstGeom prst="rect">
            <a:avLst/>
          </a:prstGeom>
          <a:solidFill>
            <a:srgbClr val="FF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257800" y="3401568"/>
            <a:ext cx="256032" cy="256032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88999" y="3333690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foreground patch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4829654" y="4191000"/>
            <a:ext cx="385714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Geodesic saliency: length of</a:t>
            </a:r>
          </a:p>
          <a:p>
            <a:r>
              <a:rPr lang="en-US" sz="2000" dirty="0" smtClean="0"/>
              <a:t>shortest path to image boundary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2057400" y="3505200"/>
            <a:ext cx="201168" cy="182880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399032" y="3505200"/>
            <a:ext cx="201168" cy="182880"/>
          </a:xfrm>
          <a:prstGeom prst="rect">
            <a:avLst/>
          </a:prstGeom>
          <a:solidFill>
            <a:srgbClr val="FF00FF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399032" y="3703320"/>
            <a:ext cx="201168" cy="182880"/>
          </a:xfrm>
          <a:prstGeom prst="rect">
            <a:avLst/>
          </a:prstGeom>
          <a:solidFill>
            <a:srgbClr val="FF00FF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170432" y="3703320"/>
            <a:ext cx="201168" cy="182880"/>
          </a:xfrm>
          <a:prstGeom prst="rect">
            <a:avLst/>
          </a:prstGeom>
          <a:solidFill>
            <a:srgbClr val="FF00FF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170432" y="3886200"/>
            <a:ext cx="201168" cy="182880"/>
          </a:xfrm>
          <a:prstGeom prst="rect">
            <a:avLst/>
          </a:prstGeom>
          <a:solidFill>
            <a:srgbClr val="FF00FF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990600" y="3886200"/>
            <a:ext cx="201168" cy="182880"/>
          </a:xfrm>
          <a:prstGeom prst="rect">
            <a:avLst/>
          </a:prstGeom>
          <a:solidFill>
            <a:srgbClr val="FF00FF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762000" y="3886200"/>
            <a:ext cx="201168" cy="182880"/>
          </a:xfrm>
          <a:prstGeom prst="rect">
            <a:avLst/>
          </a:prstGeom>
          <a:solidFill>
            <a:srgbClr val="FF00FF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33400" y="3886200"/>
            <a:ext cx="201168" cy="182880"/>
          </a:xfrm>
          <a:prstGeom prst="rect">
            <a:avLst/>
          </a:prstGeom>
          <a:solidFill>
            <a:srgbClr val="FF00FF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545542" y="4724400"/>
            <a:ext cx="201168" cy="182880"/>
          </a:xfrm>
          <a:prstGeom prst="rect">
            <a:avLst/>
          </a:prstGeom>
          <a:solidFill>
            <a:srgbClr val="FF00FF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545542" y="4922520"/>
            <a:ext cx="201168" cy="182880"/>
          </a:xfrm>
          <a:prstGeom prst="rect">
            <a:avLst/>
          </a:prstGeom>
          <a:solidFill>
            <a:srgbClr val="FF00FF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057400" y="3276600"/>
            <a:ext cx="201168" cy="182880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286000" y="3276600"/>
            <a:ext cx="201168" cy="182880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286000" y="3093720"/>
            <a:ext cx="201168" cy="182880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465832" y="3093720"/>
            <a:ext cx="201168" cy="182880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465832" y="2895600"/>
            <a:ext cx="201168" cy="182880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465832" y="2667000"/>
            <a:ext cx="201168" cy="182880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2268609" y="4516120"/>
            <a:ext cx="201168" cy="182880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268609" y="4312920"/>
            <a:ext cx="201168" cy="182880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268609" y="4724400"/>
            <a:ext cx="201168" cy="182880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2465832" y="4724400"/>
            <a:ext cx="201168" cy="182880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2465832" y="4922520"/>
            <a:ext cx="201168" cy="182880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399284" y="2819400"/>
            <a:ext cx="365760" cy="5486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377440" y="4632960"/>
            <a:ext cx="365760" cy="5486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38200" y="1905000"/>
            <a:ext cx="7239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edge weight: appearance distance between adjacent patches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548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4" grpId="0"/>
      <p:bldP spid="55" grpId="0" animBg="1"/>
      <p:bldP spid="56" grpId="0" animBg="1"/>
      <p:bldP spid="57" grpId="0"/>
      <p:bldP spid="58" grpId="0" animBg="1"/>
      <p:bldP spid="43" grpId="0" animBg="1"/>
      <p:bldP spid="51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Regular patches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superpixels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870960"/>
            <a:ext cx="864108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905000"/>
            <a:ext cx="8656320" cy="192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6019800"/>
            <a:ext cx="7358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better object boundary alignment and more accurate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52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5450"/>
            <a:ext cx="8714612" cy="1219200"/>
          </a:xfrm>
        </p:spPr>
        <p:txBody>
          <a:bodyPr/>
          <a:lstStyle/>
          <a:p>
            <a:r>
              <a:rPr lang="en-US" dirty="0" smtClean="0"/>
              <a:t>Shortest paths and results</a:t>
            </a:r>
            <a:endParaRPr lang="en-US" dirty="0"/>
          </a:p>
        </p:txBody>
      </p:sp>
      <p:pic>
        <p:nvPicPr>
          <p:cNvPr id="4" name="Picture 2" descr="D:\wf\SimilarImages\rst2_out1\4_136_136550.jpg_path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985040"/>
            <a:ext cx="2804161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wf\SimilarImages\rst1_out1\0_5_5528.jpg_path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5040"/>
            <a:ext cx="28041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wf\SimilarImages\rst_out1\293029.jpg_path_0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5040"/>
            <a:ext cx="3151268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My_Work\GeodesicSaliency\ExampleGoodResults\0_5_5528_ G-Patch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6" y="4343400"/>
            <a:ext cx="28041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My_Work\GeodesicSaliency\ExampleGoodResults\4_136_136550_ G-Patch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00" y="4343400"/>
            <a:ext cx="28041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My_Work\GeodesicSaliency\ExampleGoodResults\293029_G_Patch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43400"/>
            <a:ext cx="315140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other methods</a:t>
            </a:r>
            <a:endParaRPr lang="en-US" dirty="0"/>
          </a:p>
        </p:txBody>
      </p:sp>
      <p:pic>
        <p:nvPicPr>
          <p:cNvPr id="5" name="Picture 4" descr="D:\My_Work\GeodesicSaliency\ExampleGoodResults\0_5_5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" y="2204833"/>
            <a:ext cx="146304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My_Work\GeodesicSaliency\ExampleGoodResults\0_5_5528_Itti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56" y="2204833"/>
            <a:ext cx="146304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My_Work\GeodesicSaliency\ExampleGoodResults\0_5_5528_ContextAwar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96" y="2204833"/>
            <a:ext cx="1463040" cy="11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My_Work\GeodesicSaliency\ExampleGoodResults\0_5_5528_R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64" y="2204833"/>
            <a:ext cx="146304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My_Work\GeodesicSaliency\ExampleGoodResults\0_5_5528_FT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26" y="2204833"/>
            <a:ext cx="146304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D:\My_Work\GeodesicSaliency\ExampleGoodResults\2930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" y="4509089"/>
            <a:ext cx="1463040" cy="9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D:\My_Work\GeodesicSaliency\ExampleGoodResults\293029_Itti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56" y="4509089"/>
            <a:ext cx="1463040" cy="9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D:\My_Work\GeodesicSaliency\ExampleGoodResults\293029_F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26" y="4509089"/>
            <a:ext cx="1463040" cy="9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D:\My_Work\GeodesicSaliency\ExampleGoodResults\293029_ConAware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96" y="4509089"/>
            <a:ext cx="1463040" cy="97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 descr="D:\My_Work\GeodesicSaliency\ExampleGoodResults\293029_R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64" y="4509089"/>
            <a:ext cx="1463040" cy="9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7" descr="D:\My_Work\GeodesicSaliency\ExamplesToShowOurSuperiority\4_136_13655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" y="3356961"/>
            <a:ext cx="146304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" descr="D:\My_Work\GeodesicSaliency\ExampleGoodResults\4_136_136550_Itti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56" y="3356961"/>
            <a:ext cx="146304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" descr="D:\My_Work\GeodesicSaliency\ExampleGoodResults\4_136_136550_FT.bm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26" y="3356961"/>
            <a:ext cx="146304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D:\My_Work\GeodesicSaliency\ExampleGoodResults\4_136_136550_ContextAware.bm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96" y="3356961"/>
            <a:ext cx="1463040" cy="11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1" descr="D:\My_Work\GeodesicSaliency\ExampleGoodResults\4_136_136550_R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64" y="3356961"/>
            <a:ext cx="146304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My_Work\GeodesicSaliency\ExampleGoodResults\0_5_5528_ G-Patch.bmp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86" y="2204833"/>
            <a:ext cx="146304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My_Work\GeodesicSaliency\ExampleGoodResults\4_136_136550_ G-Patch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86" y="3356961"/>
            <a:ext cx="146304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My_Work\GeodesicSaliency\ExampleGoodResults\293029_G_Patch.bmp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86" y="4509089"/>
            <a:ext cx="1463040" cy="9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 bwMode="auto">
          <a:xfrm>
            <a:off x="1524000" y="2204833"/>
            <a:ext cx="1484626" cy="3281568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197" y="5647610"/>
            <a:ext cx="62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172746" y="5524500"/>
            <a:ext cx="1184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Itti</a:t>
            </a:r>
            <a:r>
              <a:rPr lang="en-US" sz="1600" dirty="0"/>
              <a:t> </a:t>
            </a:r>
            <a:r>
              <a:rPr lang="en-US" sz="1600" dirty="0" smtClean="0"/>
              <a:t>et. </a:t>
            </a:r>
            <a:r>
              <a:rPr lang="en-US" sz="1600" dirty="0"/>
              <a:t>a</a:t>
            </a:r>
            <a:r>
              <a:rPr lang="en-US" sz="1600" dirty="0" smtClean="0"/>
              <a:t>l. </a:t>
            </a:r>
          </a:p>
          <a:p>
            <a:r>
              <a:rPr lang="en-US" sz="1600" dirty="0" smtClean="0"/>
              <a:t>PAMI 1998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577546" y="5524500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Achanta</a:t>
            </a:r>
            <a:r>
              <a:rPr lang="en-US" sz="1600" dirty="0" smtClean="0"/>
              <a:t> et. al.</a:t>
            </a:r>
          </a:p>
          <a:p>
            <a:r>
              <a:rPr lang="en-US" sz="1600" dirty="0" smtClean="0"/>
              <a:t>CVPR 2009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055263" y="5524500"/>
            <a:ext cx="171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Goferman</a:t>
            </a:r>
            <a:r>
              <a:rPr lang="en-US" sz="1600" dirty="0" smtClean="0"/>
              <a:t> et. </a:t>
            </a:r>
            <a:r>
              <a:rPr lang="en-US" sz="1600" dirty="0"/>
              <a:t>a</a:t>
            </a:r>
            <a:r>
              <a:rPr lang="en-US" sz="1600" dirty="0" smtClean="0"/>
              <a:t>l. </a:t>
            </a:r>
          </a:p>
          <a:p>
            <a:r>
              <a:rPr lang="en-US" sz="1600" dirty="0" smtClean="0"/>
              <a:t>CVPR 2010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727482" y="5524500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Cheng et. </a:t>
            </a:r>
            <a:r>
              <a:rPr lang="en-US" sz="1600" dirty="0"/>
              <a:t>a</a:t>
            </a:r>
            <a:r>
              <a:rPr lang="en-US" sz="1600" dirty="0" smtClean="0"/>
              <a:t>l.</a:t>
            </a:r>
          </a:p>
          <a:p>
            <a:r>
              <a:rPr lang="en-US" sz="1600" dirty="0" smtClean="0"/>
              <a:t>CVPR 2011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778386" y="564761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wf\SimilarImages\test_out1\21_2_76_76897.jpg.bm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52" y="1905000"/>
            <a:ext cx="1935648" cy="30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wf\SimilarImages\ECCV2012\Results\21_2_76_76897.jpg.bmp_bg_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1935648" cy="30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prior could be too strict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371600" y="4648200"/>
            <a:ext cx="1524000" cy="381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933700" y="3962400"/>
            <a:ext cx="2933700" cy="8382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854600" y="34290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797" y="5257800"/>
            <a:ext cx="7224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small cropping of object on the boundary causes large errors</a:t>
            </a:r>
            <a:endParaRPr lang="en-US" sz="20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23863" y="5867400"/>
            <a:ext cx="8415337" cy="609600"/>
          </a:xfrm>
        </p:spPr>
        <p:txBody>
          <a:bodyPr/>
          <a:lstStyle/>
          <a:p>
            <a:r>
              <a:rPr lang="en-US" dirty="0" smtClean="0"/>
              <a:t>Image boundary needs more robust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3453" y="4876800"/>
                <a:ext cx="8912120" cy="956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𝑠𝑎𝑙𝑖𝑒𝑛𝑐𝑦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𝑚𝑖𝑛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𝑑𝑖𝑠𝑡𝑎𝑛𝑐𝑒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𝑏𝑜𝑢𝑛𝑑𝑎𝑟𝑦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𝑤𝑒𝑖𝑔h𝑡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3" y="4876800"/>
                <a:ext cx="8912120" cy="9569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组合 105"/>
          <p:cNvGrpSpPr/>
          <p:nvPr/>
        </p:nvGrpSpPr>
        <p:grpSpPr>
          <a:xfrm>
            <a:off x="1015200" y="1891583"/>
            <a:ext cx="1964952" cy="3061417"/>
            <a:chOff x="1015200" y="1891583"/>
            <a:chExt cx="1964952" cy="3061417"/>
          </a:xfrm>
        </p:grpSpPr>
        <p:pic>
          <p:nvPicPr>
            <p:cNvPr id="51" name="Picture 2" descr="D:\wf\SimilarImages\test_out1\21_2_76_76897.jpg.bmp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152" y="1891583"/>
              <a:ext cx="1944000" cy="3061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2" name="Straight Connector 19"/>
            <p:cNvCxnSpPr/>
            <p:nvPr/>
          </p:nvCxnSpPr>
          <p:spPr bwMode="auto">
            <a:xfrm>
              <a:off x="1027800" y="1905000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17"/>
            <p:cNvCxnSpPr/>
            <p:nvPr/>
          </p:nvCxnSpPr>
          <p:spPr bwMode="auto">
            <a:xfrm>
              <a:off x="23196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17"/>
            <p:cNvCxnSpPr/>
            <p:nvPr/>
          </p:nvCxnSpPr>
          <p:spPr bwMode="auto">
            <a:xfrm>
              <a:off x="10152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17"/>
            <p:cNvCxnSpPr/>
            <p:nvPr/>
          </p:nvCxnSpPr>
          <p:spPr bwMode="auto">
            <a:xfrm>
              <a:off x="12326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17"/>
            <p:cNvCxnSpPr/>
            <p:nvPr/>
          </p:nvCxnSpPr>
          <p:spPr bwMode="auto">
            <a:xfrm>
              <a:off x="14500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17"/>
            <p:cNvCxnSpPr/>
            <p:nvPr/>
          </p:nvCxnSpPr>
          <p:spPr bwMode="auto">
            <a:xfrm>
              <a:off x="16674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17"/>
            <p:cNvCxnSpPr/>
            <p:nvPr/>
          </p:nvCxnSpPr>
          <p:spPr bwMode="auto">
            <a:xfrm>
              <a:off x="18848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17"/>
            <p:cNvCxnSpPr/>
            <p:nvPr/>
          </p:nvCxnSpPr>
          <p:spPr bwMode="auto">
            <a:xfrm>
              <a:off x="29718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17"/>
            <p:cNvCxnSpPr/>
            <p:nvPr/>
          </p:nvCxnSpPr>
          <p:spPr bwMode="auto">
            <a:xfrm>
              <a:off x="27544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17"/>
            <p:cNvCxnSpPr/>
            <p:nvPr/>
          </p:nvCxnSpPr>
          <p:spPr bwMode="auto">
            <a:xfrm>
              <a:off x="21022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17"/>
            <p:cNvCxnSpPr/>
            <p:nvPr/>
          </p:nvCxnSpPr>
          <p:spPr bwMode="auto">
            <a:xfrm>
              <a:off x="2537000" y="1893000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19"/>
            <p:cNvCxnSpPr/>
            <p:nvPr/>
          </p:nvCxnSpPr>
          <p:spPr bwMode="auto">
            <a:xfrm>
              <a:off x="1027800" y="2107323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19"/>
            <p:cNvCxnSpPr/>
            <p:nvPr/>
          </p:nvCxnSpPr>
          <p:spPr bwMode="auto">
            <a:xfrm>
              <a:off x="1027800" y="2309646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19"/>
            <p:cNvCxnSpPr/>
            <p:nvPr/>
          </p:nvCxnSpPr>
          <p:spPr bwMode="auto">
            <a:xfrm>
              <a:off x="1027800" y="2511969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19"/>
            <p:cNvCxnSpPr/>
            <p:nvPr/>
          </p:nvCxnSpPr>
          <p:spPr bwMode="auto">
            <a:xfrm>
              <a:off x="1027800" y="2714292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19"/>
            <p:cNvCxnSpPr/>
            <p:nvPr/>
          </p:nvCxnSpPr>
          <p:spPr bwMode="auto">
            <a:xfrm>
              <a:off x="1027800" y="2916615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19"/>
            <p:cNvCxnSpPr/>
            <p:nvPr/>
          </p:nvCxnSpPr>
          <p:spPr bwMode="auto">
            <a:xfrm>
              <a:off x="1027800" y="3118938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19"/>
            <p:cNvCxnSpPr/>
            <p:nvPr/>
          </p:nvCxnSpPr>
          <p:spPr bwMode="auto">
            <a:xfrm>
              <a:off x="1027800" y="3321261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19"/>
            <p:cNvCxnSpPr/>
            <p:nvPr/>
          </p:nvCxnSpPr>
          <p:spPr bwMode="auto">
            <a:xfrm>
              <a:off x="1027800" y="3523584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19"/>
            <p:cNvCxnSpPr/>
            <p:nvPr/>
          </p:nvCxnSpPr>
          <p:spPr bwMode="auto">
            <a:xfrm>
              <a:off x="1027800" y="3725907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19"/>
            <p:cNvCxnSpPr/>
            <p:nvPr/>
          </p:nvCxnSpPr>
          <p:spPr bwMode="auto">
            <a:xfrm>
              <a:off x="1027800" y="3928230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19"/>
            <p:cNvCxnSpPr/>
            <p:nvPr/>
          </p:nvCxnSpPr>
          <p:spPr bwMode="auto">
            <a:xfrm>
              <a:off x="1027800" y="4130553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19"/>
            <p:cNvCxnSpPr/>
            <p:nvPr/>
          </p:nvCxnSpPr>
          <p:spPr bwMode="auto">
            <a:xfrm>
              <a:off x="1027800" y="4332876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19"/>
            <p:cNvCxnSpPr/>
            <p:nvPr/>
          </p:nvCxnSpPr>
          <p:spPr bwMode="auto">
            <a:xfrm>
              <a:off x="1027800" y="4939847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19"/>
            <p:cNvCxnSpPr/>
            <p:nvPr/>
          </p:nvCxnSpPr>
          <p:spPr bwMode="auto">
            <a:xfrm>
              <a:off x="1027800" y="4737522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19"/>
            <p:cNvCxnSpPr/>
            <p:nvPr/>
          </p:nvCxnSpPr>
          <p:spPr bwMode="auto">
            <a:xfrm>
              <a:off x="1027800" y="4535199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1650"/>
            <a:ext cx="8534400" cy="1022350"/>
          </a:xfrm>
        </p:spPr>
        <p:txBody>
          <a:bodyPr/>
          <a:lstStyle/>
          <a:p>
            <a:r>
              <a:rPr lang="en-US" dirty="0" smtClean="0"/>
              <a:t>Refined geodesic saliency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01819" y="5559623"/>
                <a:ext cx="6775381" cy="1264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𝑠𝑎𝑙𝑖𝑒𝑛𝑐𝑦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𝑚𝑖𝑛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𝑑𝑖𝑠𝑡𝑎𝑛𝑐𝑒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s</m:t>
                      </m:r>
                      <m:r>
                        <a:rPr lang="en-US" sz="2000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t</m:t>
                      </m:r>
                      <m:r>
                        <a:rPr lang="en-US" sz="2000" b="0" i="0" smtClean="0">
                          <a:latin typeface="Cambria Math"/>
                        </a:rPr>
                        <m:t>.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𝑖𝑠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𝑜𝑛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𝑖𝑚𝑎𝑔𝑒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𝑏𝑜𝑢𝑛𝑑𝑎𝑟𝑦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𝑖𝑠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𝑎𝑑𝑗𝑎𝑐𝑒𝑛𝑡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𝑡𝑜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19" y="5559623"/>
                <a:ext cx="6775381" cy="1264770"/>
              </a:xfrm>
              <a:prstGeom prst="rect">
                <a:avLst/>
              </a:prstGeom>
              <a:blipFill rotWithShape="1">
                <a:blip r:embed="rId4"/>
                <a:stretch>
                  <a:fillRect b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833394" y="3352800"/>
            <a:ext cx="3886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Geodesic saliency: length of shortest path to image boundary</a:t>
            </a:r>
            <a:endParaRPr lang="en-US" sz="2000" dirty="0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6357394" y="3706743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738394" y="3886200"/>
            <a:ext cx="18288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662194" y="3974068"/>
                <a:ext cx="21770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background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194" y="3974068"/>
                <a:ext cx="217700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5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 bwMode="auto">
          <a:xfrm>
            <a:off x="1905000" y="6062393"/>
            <a:ext cx="54864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461352" y="2096869"/>
                <a:ext cx="34034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 virtual background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connected to boundary patches</a:t>
                </a:r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352" y="2096869"/>
                <a:ext cx="3403496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254" t="-4717" r="-107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 bwMode="auto">
          <a:xfrm>
            <a:off x="5029200" y="2255520"/>
            <a:ext cx="182880" cy="18288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>
            <a:stCxn id="47" idx="2"/>
          </p:cNvCxnSpPr>
          <p:nvPr/>
        </p:nvCxnSpPr>
        <p:spPr bwMode="auto">
          <a:xfrm flipH="1">
            <a:off x="2980152" y="2346960"/>
            <a:ext cx="2049048" cy="93527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47" idx="2"/>
          </p:cNvCxnSpPr>
          <p:nvPr/>
        </p:nvCxnSpPr>
        <p:spPr bwMode="auto">
          <a:xfrm flipH="1">
            <a:off x="3009900" y="2346960"/>
            <a:ext cx="2019300" cy="82296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47" idx="2"/>
          </p:cNvCxnSpPr>
          <p:nvPr/>
        </p:nvCxnSpPr>
        <p:spPr bwMode="auto">
          <a:xfrm flipH="1">
            <a:off x="3009900" y="2346960"/>
            <a:ext cx="2019300" cy="199644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47" idx="2"/>
          </p:cNvCxnSpPr>
          <p:nvPr/>
        </p:nvCxnSpPr>
        <p:spPr bwMode="auto">
          <a:xfrm flipH="1">
            <a:off x="3009900" y="2346960"/>
            <a:ext cx="2019300" cy="252984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47" idx="2"/>
          </p:cNvCxnSpPr>
          <p:nvPr/>
        </p:nvCxnSpPr>
        <p:spPr bwMode="auto">
          <a:xfrm flipH="1">
            <a:off x="2008152" y="2346960"/>
            <a:ext cx="3021048" cy="2592887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1036152" y="2360113"/>
            <a:ext cx="3993048" cy="2516687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47" idx="2"/>
          </p:cNvCxnSpPr>
          <p:nvPr/>
        </p:nvCxnSpPr>
        <p:spPr bwMode="auto">
          <a:xfrm flipH="1">
            <a:off x="1036152" y="2346960"/>
            <a:ext cx="3993048" cy="85344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49"/>
          <p:cNvCxnSpPr>
            <a:stCxn id="47" idx="2"/>
          </p:cNvCxnSpPr>
          <p:nvPr/>
        </p:nvCxnSpPr>
        <p:spPr bwMode="auto">
          <a:xfrm flipH="1" flipV="1">
            <a:off x="2980152" y="1891847"/>
            <a:ext cx="2049048" cy="455113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任意多边形 100"/>
          <p:cNvSpPr/>
          <p:nvPr/>
        </p:nvSpPr>
        <p:spPr bwMode="auto">
          <a:xfrm>
            <a:off x="1015199" y="1371600"/>
            <a:ext cx="3990555" cy="975360"/>
          </a:xfrm>
          <a:custGeom>
            <a:avLst/>
            <a:gdLst>
              <a:gd name="connsiteX0" fmla="*/ 0 w 3997569"/>
              <a:gd name="connsiteY0" fmla="*/ 492306 h 926060"/>
              <a:gd name="connsiteX1" fmla="*/ 2426677 w 3997569"/>
              <a:gd name="connsiteY1" fmla="*/ 11660 h 926060"/>
              <a:gd name="connsiteX2" fmla="*/ 3997569 w 3997569"/>
              <a:gd name="connsiteY2" fmla="*/ 926060 h 92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7569" h="926060">
                <a:moveTo>
                  <a:pt x="0" y="492306"/>
                </a:moveTo>
                <a:cubicBezTo>
                  <a:pt x="880208" y="215837"/>
                  <a:pt x="1760416" y="-60632"/>
                  <a:pt x="2426677" y="11660"/>
                </a:cubicBezTo>
                <a:cubicBezTo>
                  <a:pt x="3092939" y="83952"/>
                  <a:pt x="3545254" y="505006"/>
                  <a:pt x="3997569" y="926060"/>
                </a:cubicBezTo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任意多边形 101"/>
          <p:cNvSpPr/>
          <p:nvPr/>
        </p:nvSpPr>
        <p:spPr bwMode="auto">
          <a:xfrm>
            <a:off x="1969477" y="1629320"/>
            <a:ext cx="3036277" cy="727018"/>
          </a:xfrm>
          <a:custGeom>
            <a:avLst/>
            <a:gdLst>
              <a:gd name="connsiteX0" fmla="*/ 0 w 3036277"/>
              <a:gd name="connsiteY0" fmla="*/ 234649 h 727018"/>
              <a:gd name="connsiteX1" fmla="*/ 1500554 w 3036277"/>
              <a:gd name="connsiteY1" fmla="*/ 23634 h 727018"/>
              <a:gd name="connsiteX2" fmla="*/ 3036277 w 3036277"/>
              <a:gd name="connsiteY2" fmla="*/ 727018 h 72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6277" h="727018">
                <a:moveTo>
                  <a:pt x="0" y="234649"/>
                </a:moveTo>
                <a:cubicBezTo>
                  <a:pt x="497254" y="88110"/>
                  <a:pt x="994508" y="-58428"/>
                  <a:pt x="1500554" y="23634"/>
                </a:cubicBezTo>
                <a:cubicBezTo>
                  <a:pt x="2006600" y="105695"/>
                  <a:pt x="2521438" y="416356"/>
                  <a:pt x="3036277" y="727018"/>
                </a:cubicBezTo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7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1" grpId="0"/>
      <p:bldP spid="44" grpId="0"/>
      <p:bldP spid="48" grpId="0"/>
      <p:bldP spid="47" grpId="0" animBg="1"/>
      <p:bldP spid="101" grpId="0" animBg="1"/>
      <p:bldP spid="1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Saliency detection is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whatever attracts visual interest</a:t>
            </a:r>
          </a:p>
          <a:p>
            <a:pPr lvl="1"/>
            <a:r>
              <a:rPr lang="en-US" dirty="0" smtClean="0"/>
              <a:t>a built-in ability in human vision system</a:t>
            </a:r>
          </a:p>
          <a:p>
            <a:endParaRPr lang="en-US" dirty="0"/>
          </a:p>
          <a:p>
            <a:r>
              <a:rPr lang="en-US" dirty="0" smtClean="0"/>
              <a:t>Important computer vision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Image </a:t>
            </a:r>
            <a:r>
              <a:rPr lang="en-US" dirty="0"/>
              <a:t>summarization, cropping…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Object </a:t>
            </a:r>
            <a:r>
              <a:rPr lang="en-US" dirty="0" smtClean="0"/>
              <a:t>(instance) </a:t>
            </a:r>
            <a:r>
              <a:rPr lang="en-US" dirty="0"/>
              <a:t>matching, retrieval…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Object (class) detection, recognition…</a:t>
            </a:r>
          </a:p>
        </p:txBody>
      </p:sp>
    </p:spTree>
    <p:extLst>
      <p:ext uri="{BB962C8B-B14F-4D97-AF65-F5344CB8AC3E}">
        <p14:creationId xmlns:p14="http://schemas.microsoft.com/office/powerpoint/2010/main" val="33664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boundary weight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7663" y="1752600"/>
                <a:ext cx="8415337" cy="533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𝑏𝑜𝑢𝑛𝑑𝑎𝑟𝑦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𝑤𝑒𝑖𝑔h𝑡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𝑠𝑎𝑙𝑖𝑒𝑛𝑐𝑦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𝑜𝑓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𝑜𝑛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𝑡h𝑒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𝑏𝑜𝑢𝑛𝑑𝑎𝑟𝑦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663" y="1752600"/>
                <a:ext cx="8415337" cy="533400"/>
              </a:xfrm>
              <a:blipFill rotWithShape="1">
                <a:blip r:embed="rId2"/>
                <a:stretch>
                  <a:fillRect l="-1231" t="-12644" b="-16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2362201" y="5791200"/>
            <a:ext cx="2209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Goferman</a:t>
            </a:r>
            <a:r>
              <a:rPr lang="en-US" sz="2000" dirty="0" smtClean="0"/>
              <a:t> et. </a:t>
            </a:r>
            <a:r>
              <a:rPr lang="en-US" sz="2000" dirty="0"/>
              <a:t>a</a:t>
            </a:r>
            <a:r>
              <a:rPr lang="en-US" sz="2000" dirty="0" smtClean="0"/>
              <a:t>l. CVPR 2010</a:t>
            </a:r>
            <a:endParaRPr lang="en-US" sz="2000" dirty="0"/>
          </a:p>
        </p:txBody>
      </p:sp>
      <p:grpSp>
        <p:nvGrpSpPr>
          <p:cNvPr id="80" name="组合 79"/>
          <p:cNvGrpSpPr/>
          <p:nvPr/>
        </p:nvGrpSpPr>
        <p:grpSpPr>
          <a:xfrm>
            <a:off x="244848" y="2590800"/>
            <a:ext cx="1964952" cy="3061417"/>
            <a:chOff x="1015200" y="1891583"/>
            <a:chExt cx="1964952" cy="3061417"/>
          </a:xfrm>
        </p:grpSpPr>
        <p:pic>
          <p:nvPicPr>
            <p:cNvPr id="81" name="Picture 2" descr="D:\wf\SimilarImages\test_out1\21_2_76_76897.jpg.bmp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152" y="1891583"/>
              <a:ext cx="1944000" cy="3061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2" name="Straight Connector 19"/>
            <p:cNvCxnSpPr/>
            <p:nvPr/>
          </p:nvCxnSpPr>
          <p:spPr bwMode="auto">
            <a:xfrm>
              <a:off x="1027800" y="1905000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17"/>
            <p:cNvCxnSpPr/>
            <p:nvPr/>
          </p:nvCxnSpPr>
          <p:spPr bwMode="auto">
            <a:xfrm>
              <a:off x="23196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17"/>
            <p:cNvCxnSpPr/>
            <p:nvPr/>
          </p:nvCxnSpPr>
          <p:spPr bwMode="auto">
            <a:xfrm>
              <a:off x="10152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17"/>
            <p:cNvCxnSpPr/>
            <p:nvPr/>
          </p:nvCxnSpPr>
          <p:spPr bwMode="auto">
            <a:xfrm>
              <a:off x="12326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17"/>
            <p:cNvCxnSpPr/>
            <p:nvPr/>
          </p:nvCxnSpPr>
          <p:spPr bwMode="auto">
            <a:xfrm>
              <a:off x="14500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17"/>
            <p:cNvCxnSpPr/>
            <p:nvPr/>
          </p:nvCxnSpPr>
          <p:spPr bwMode="auto">
            <a:xfrm>
              <a:off x="16674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17"/>
            <p:cNvCxnSpPr/>
            <p:nvPr/>
          </p:nvCxnSpPr>
          <p:spPr bwMode="auto">
            <a:xfrm>
              <a:off x="18848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17"/>
            <p:cNvCxnSpPr/>
            <p:nvPr/>
          </p:nvCxnSpPr>
          <p:spPr bwMode="auto">
            <a:xfrm>
              <a:off x="29718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17"/>
            <p:cNvCxnSpPr/>
            <p:nvPr/>
          </p:nvCxnSpPr>
          <p:spPr bwMode="auto">
            <a:xfrm>
              <a:off x="27544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17"/>
            <p:cNvCxnSpPr/>
            <p:nvPr/>
          </p:nvCxnSpPr>
          <p:spPr bwMode="auto">
            <a:xfrm>
              <a:off x="2102200" y="1891847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17"/>
            <p:cNvCxnSpPr/>
            <p:nvPr/>
          </p:nvCxnSpPr>
          <p:spPr bwMode="auto">
            <a:xfrm>
              <a:off x="2537000" y="1893000"/>
              <a:ext cx="0" cy="3060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19"/>
            <p:cNvCxnSpPr/>
            <p:nvPr/>
          </p:nvCxnSpPr>
          <p:spPr bwMode="auto">
            <a:xfrm>
              <a:off x="1027800" y="2107323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19"/>
            <p:cNvCxnSpPr/>
            <p:nvPr/>
          </p:nvCxnSpPr>
          <p:spPr bwMode="auto">
            <a:xfrm>
              <a:off x="1027800" y="2309646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19"/>
            <p:cNvCxnSpPr/>
            <p:nvPr/>
          </p:nvCxnSpPr>
          <p:spPr bwMode="auto">
            <a:xfrm>
              <a:off x="1027800" y="2511969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19"/>
            <p:cNvCxnSpPr/>
            <p:nvPr/>
          </p:nvCxnSpPr>
          <p:spPr bwMode="auto">
            <a:xfrm>
              <a:off x="1027800" y="2714292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19"/>
            <p:cNvCxnSpPr/>
            <p:nvPr/>
          </p:nvCxnSpPr>
          <p:spPr bwMode="auto">
            <a:xfrm>
              <a:off x="1027800" y="2916615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19"/>
            <p:cNvCxnSpPr/>
            <p:nvPr/>
          </p:nvCxnSpPr>
          <p:spPr bwMode="auto">
            <a:xfrm>
              <a:off x="1027800" y="3118938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19"/>
            <p:cNvCxnSpPr/>
            <p:nvPr/>
          </p:nvCxnSpPr>
          <p:spPr bwMode="auto">
            <a:xfrm>
              <a:off x="1027800" y="3321261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19"/>
            <p:cNvCxnSpPr/>
            <p:nvPr/>
          </p:nvCxnSpPr>
          <p:spPr bwMode="auto">
            <a:xfrm>
              <a:off x="1027800" y="3523584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9"/>
            <p:cNvCxnSpPr/>
            <p:nvPr/>
          </p:nvCxnSpPr>
          <p:spPr bwMode="auto">
            <a:xfrm>
              <a:off x="1027800" y="3725907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9"/>
            <p:cNvCxnSpPr/>
            <p:nvPr/>
          </p:nvCxnSpPr>
          <p:spPr bwMode="auto">
            <a:xfrm>
              <a:off x="1027800" y="3928230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9"/>
            <p:cNvCxnSpPr/>
            <p:nvPr/>
          </p:nvCxnSpPr>
          <p:spPr bwMode="auto">
            <a:xfrm>
              <a:off x="1027800" y="4130553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9"/>
            <p:cNvCxnSpPr/>
            <p:nvPr/>
          </p:nvCxnSpPr>
          <p:spPr bwMode="auto">
            <a:xfrm>
              <a:off x="1027800" y="4332876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9"/>
            <p:cNvCxnSpPr/>
            <p:nvPr/>
          </p:nvCxnSpPr>
          <p:spPr bwMode="auto">
            <a:xfrm>
              <a:off x="1027800" y="4939847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9"/>
            <p:cNvCxnSpPr/>
            <p:nvPr/>
          </p:nvCxnSpPr>
          <p:spPr bwMode="auto">
            <a:xfrm>
              <a:off x="1027800" y="4737522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9"/>
            <p:cNvCxnSpPr/>
            <p:nvPr/>
          </p:nvCxnSpPr>
          <p:spPr bwMode="auto">
            <a:xfrm>
              <a:off x="1027800" y="4535199"/>
              <a:ext cx="194400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8" name="Picture 3" descr="D:\wf\SimilarImages\ECCV2012\Results\21_2_76_76897.jpg.bmp_bg_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0800"/>
            <a:ext cx="1944000" cy="306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9" descr="D:\wf\SimilarImages\ObjectsOnBoundary_MSRA_Bset_out1\21_2_76_76897.jpg_bg_3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00" y="2590800"/>
            <a:ext cx="1944000" cy="30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D:\My_Papers\ECCV12_geodesic saliency\figures\21_2_76_76897.jpg.bmp_seg5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00" y="2590800"/>
            <a:ext cx="1944000" cy="306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6858000" y="5791200"/>
            <a:ext cx="205720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 w/o boundary weight</a:t>
            </a:r>
            <a:endParaRPr lang="en-US" sz="2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648200" y="5791200"/>
            <a:ext cx="2057202" cy="70788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 with boundary weight</a:t>
            </a:r>
            <a:endParaRPr lang="en-US" sz="2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52598" y="5715000"/>
            <a:ext cx="20572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boundary weight as a 1D saliency problem</a:t>
            </a:r>
            <a:endParaRPr lang="en-US" sz="2000" dirty="0"/>
          </a:p>
        </p:txBody>
      </p:sp>
      <p:sp>
        <p:nvSpPr>
          <p:cNvPr id="79" name="Rectangle 32"/>
          <p:cNvSpPr/>
          <p:nvPr/>
        </p:nvSpPr>
        <p:spPr bwMode="auto">
          <a:xfrm>
            <a:off x="252000" y="2617200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32"/>
          <p:cNvSpPr/>
          <p:nvPr/>
        </p:nvSpPr>
        <p:spPr bwMode="auto">
          <a:xfrm>
            <a:off x="469350" y="2617200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32"/>
          <p:cNvSpPr/>
          <p:nvPr/>
        </p:nvSpPr>
        <p:spPr bwMode="auto">
          <a:xfrm>
            <a:off x="1121400" y="2617200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32"/>
          <p:cNvSpPr/>
          <p:nvPr/>
        </p:nvSpPr>
        <p:spPr bwMode="auto">
          <a:xfrm>
            <a:off x="1338750" y="2617200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32"/>
          <p:cNvSpPr/>
          <p:nvPr/>
        </p:nvSpPr>
        <p:spPr bwMode="auto">
          <a:xfrm>
            <a:off x="686700" y="2617200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32"/>
          <p:cNvSpPr/>
          <p:nvPr/>
        </p:nvSpPr>
        <p:spPr bwMode="auto">
          <a:xfrm>
            <a:off x="1773450" y="2617200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32"/>
          <p:cNvSpPr/>
          <p:nvPr/>
        </p:nvSpPr>
        <p:spPr bwMode="auto">
          <a:xfrm>
            <a:off x="1990800" y="2617200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32"/>
          <p:cNvSpPr/>
          <p:nvPr/>
        </p:nvSpPr>
        <p:spPr bwMode="auto">
          <a:xfrm>
            <a:off x="1556100" y="2617200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Rectangle 32"/>
          <p:cNvSpPr/>
          <p:nvPr/>
        </p:nvSpPr>
        <p:spPr bwMode="auto">
          <a:xfrm>
            <a:off x="904050" y="2617200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tangle 32"/>
          <p:cNvSpPr/>
          <p:nvPr/>
        </p:nvSpPr>
        <p:spPr bwMode="auto">
          <a:xfrm>
            <a:off x="1990800" y="2819829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Rectangle 32"/>
          <p:cNvSpPr/>
          <p:nvPr/>
        </p:nvSpPr>
        <p:spPr bwMode="auto">
          <a:xfrm>
            <a:off x="1990800" y="3022458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Rectangle 32"/>
          <p:cNvSpPr/>
          <p:nvPr/>
        </p:nvSpPr>
        <p:spPr bwMode="auto">
          <a:xfrm>
            <a:off x="1990800" y="3225087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Rectangle 32"/>
          <p:cNvSpPr/>
          <p:nvPr/>
        </p:nvSpPr>
        <p:spPr bwMode="auto">
          <a:xfrm>
            <a:off x="1990800" y="3427716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Rectangle 32"/>
          <p:cNvSpPr/>
          <p:nvPr/>
        </p:nvSpPr>
        <p:spPr bwMode="auto">
          <a:xfrm>
            <a:off x="1990800" y="3630345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Rectangle 32"/>
          <p:cNvSpPr/>
          <p:nvPr/>
        </p:nvSpPr>
        <p:spPr bwMode="auto">
          <a:xfrm>
            <a:off x="1990800" y="3832974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32"/>
          <p:cNvSpPr/>
          <p:nvPr/>
        </p:nvSpPr>
        <p:spPr bwMode="auto">
          <a:xfrm>
            <a:off x="1990800" y="4035603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32"/>
          <p:cNvSpPr/>
          <p:nvPr/>
        </p:nvSpPr>
        <p:spPr bwMode="auto">
          <a:xfrm>
            <a:off x="1990800" y="4238232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Rectangle 32"/>
          <p:cNvSpPr/>
          <p:nvPr/>
        </p:nvSpPr>
        <p:spPr bwMode="auto">
          <a:xfrm>
            <a:off x="1990800" y="4440861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Rectangle 32"/>
          <p:cNvSpPr/>
          <p:nvPr/>
        </p:nvSpPr>
        <p:spPr bwMode="auto">
          <a:xfrm>
            <a:off x="1990800" y="4643490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Rectangle 32"/>
          <p:cNvSpPr/>
          <p:nvPr/>
        </p:nvSpPr>
        <p:spPr bwMode="auto">
          <a:xfrm>
            <a:off x="1990800" y="4846119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tangle 32"/>
          <p:cNvSpPr/>
          <p:nvPr/>
        </p:nvSpPr>
        <p:spPr bwMode="auto">
          <a:xfrm>
            <a:off x="1990800" y="5048748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tangle 32"/>
          <p:cNvSpPr/>
          <p:nvPr/>
        </p:nvSpPr>
        <p:spPr bwMode="auto">
          <a:xfrm>
            <a:off x="1990800" y="5251377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32"/>
          <p:cNvSpPr/>
          <p:nvPr/>
        </p:nvSpPr>
        <p:spPr bwMode="auto">
          <a:xfrm>
            <a:off x="1990800" y="5453571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32"/>
          <p:cNvSpPr/>
          <p:nvPr/>
        </p:nvSpPr>
        <p:spPr bwMode="auto">
          <a:xfrm>
            <a:off x="252000" y="2819400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32"/>
          <p:cNvSpPr/>
          <p:nvPr/>
        </p:nvSpPr>
        <p:spPr bwMode="auto">
          <a:xfrm>
            <a:off x="252000" y="3022029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32"/>
          <p:cNvSpPr/>
          <p:nvPr/>
        </p:nvSpPr>
        <p:spPr bwMode="auto">
          <a:xfrm>
            <a:off x="252000" y="3224658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Rectangle 32"/>
          <p:cNvSpPr/>
          <p:nvPr/>
        </p:nvSpPr>
        <p:spPr bwMode="auto">
          <a:xfrm>
            <a:off x="252000" y="3427287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Rectangle 32"/>
          <p:cNvSpPr/>
          <p:nvPr/>
        </p:nvSpPr>
        <p:spPr bwMode="auto">
          <a:xfrm>
            <a:off x="252000" y="3629916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Rectangle 32"/>
          <p:cNvSpPr/>
          <p:nvPr/>
        </p:nvSpPr>
        <p:spPr bwMode="auto">
          <a:xfrm>
            <a:off x="252000" y="3832545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32"/>
          <p:cNvSpPr/>
          <p:nvPr/>
        </p:nvSpPr>
        <p:spPr bwMode="auto">
          <a:xfrm>
            <a:off x="252000" y="4035174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32"/>
          <p:cNvSpPr/>
          <p:nvPr/>
        </p:nvSpPr>
        <p:spPr bwMode="auto">
          <a:xfrm>
            <a:off x="252000" y="4237803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32"/>
          <p:cNvSpPr/>
          <p:nvPr/>
        </p:nvSpPr>
        <p:spPr bwMode="auto">
          <a:xfrm>
            <a:off x="252000" y="4440432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32"/>
          <p:cNvSpPr/>
          <p:nvPr/>
        </p:nvSpPr>
        <p:spPr bwMode="auto">
          <a:xfrm>
            <a:off x="252000" y="4643061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32"/>
          <p:cNvSpPr/>
          <p:nvPr/>
        </p:nvSpPr>
        <p:spPr bwMode="auto">
          <a:xfrm>
            <a:off x="252000" y="4845690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32"/>
          <p:cNvSpPr/>
          <p:nvPr/>
        </p:nvSpPr>
        <p:spPr bwMode="auto">
          <a:xfrm>
            <a:off x="252000" y="5048319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Rectangle 32"/>
          <p:cNvSpPr/>
          <p:nvPr/>
        </p:nvSpPr>
        <p:spPr bwMode="auto">
          <a:xfrm>
            <a:off x="252000" y="5250948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Rectangle 32"/>
          <p:cNvSpPr/>
          <p:nvPr/>
        </p:nvSpPr>
        <p:spPr bwMode="auto">
          <a:xfrm>
            <a:off x="252000" y="5453571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32"/>
          <p:cNvSpPr/>
          <p:nvPr/>
        </p:nvSpPr>
        <p:spPr bwMode="auto">
          <a:xfrm>
            <a:off x="469350" y="5453571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Rectangle 32"/>
          <p:cNvSpPr/>
          <p:nvPr/>
        </p:nvSpPr>
        <p:spPr bwMode="auto">
          <a:xfrm>
            <a:off x="1121400" y="5453571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Rectangle 32"/>
          <p:cNvSpPr/>
          <p:nvPr/>
        </p:nvSpPr>
        <p:spPr bwMode="auto">
          <a:xfrm>
            <a:off x="1338750" y="5453571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Rectangle 32"/>
          <p:cNvSpPr/>
          <p:nvPr/>
        </p:nvSpPr>
        <p:spPr bwMode="auto">
          <a:xfrm>
            <a:off x="686700" y="5453571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Rectangle 32"/>
          <p:cNvSpPr/>
          <p:nvPr/>
        </p:nvSpPr>
        <p:spPr bwMode="auto">
          <a:xfrm>
            <a:off x="1773450" y="5453571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Rectangle 32"/>
          <p:cNvSpPr/>
          <p:nvPr/>
        </p:nvSpPr>
        <p:spPr bwMode="auto">
          <a:xfrm>
            <a:off x="1556100" y="5453571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Rectangle 32"/>
          <p:cNvSpPr/>
          <p:nvPr/>
        </p:nvSpPr>
        <p:spPr bwMode="auto">
          <a:xfrm>
            <a:off x="904050" y="5453571"/>
            <a:ext cx="198000" cy="18000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Rectangle 5"/>
          <p:cNvSpPr/>
          <p:nvPr/>
        </p:nvSpPr>
        <p:spPr bwMode="auto">
          <a:xfrm>
            <a:off x="2514600" y="5410200"/>
            <a:ext cx="1524000" cy="381000"/>
          </a:xfrm>
          <a:prstGeom prst="rect">
            <a:avLst/>
          </a:prstGeom>
          <a:noFill/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391400" y="4038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0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11" grpId="0" animBg="1"/>
      <p:bldP spid="112" grpId="0" animBg="1"/>
      <p:bldP spid="113" grpId="0"/>
      <p:bldP spid="79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weight improves results</a:t>
            </a:r>
            <a:endParaRPr lang="en-US" dirty="0"/>
          </a:p>
        </p:txBody>
      </p:sp>
      <p:pic>
        <p:nvPicPr>
          <p:cNvPr id="4" name="Picture 11" descr="D:\wf\SimilarImages\ECCV2012\Results\2_70_70132.jpg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5286"/>
            <a:ext cx="2286198" cy="16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D:\wf\SimilarImages\ECCV2012\Results\2_70_70132.jpg_bg_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34" y="2765287"/>
            <a:ext cx="2286198" cy="16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wf\SimilarImages\ECCV2012\Results\2_70_70132.jpg_bg_5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02" y="2765286"/>
            <a:ext cx="2286198" cy="16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D:\wf\SimilarImages\test_out1\2_9_353013.jpg.bmp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2208"/>
            <a:ext cx="2286198" cy="15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D:\wf\SimilarImages\test_out1\2_9_353013.jpg.bmp_bg_1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34" y="4872208"/>
            <a:ext cx="2286198" cy="15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D:\wf\SimilarImages\test_out1\2_9_353013.jpg.bmp_bg_5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02" y="4872208"/>
            <a:ext cx="2286198" cy="15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My_Papers\ECCV12_geodesic saliency\figures\2_70_70132.jpg.bmp_seg5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68" y="2766601"/>
            <a:ext cx="2286198" cy="16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My_Papers\ECCV12_geodesic saliency\figures\2_9_353013.jpg.bmp_seg5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68" y="4874763"/>
            <a:ext cx="2286198" cy="15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0692" y="211449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1981200"/>
            <a:ext cx="205720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 w/o boundary weight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92254" y="2114490"/>
            <a:ext cx="2066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 weight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4398" y="1981200"/>
            <a:ext cx="2057202" cy="70788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 with boundary weight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5867400" y="4191000"/>
            <a:ext cx="762000" cy="381000"/>
          </a:xfrm>
          <a:prstGeom prst="rect">
            <a:avLst/>
          </a:prstGeom>
          <a:noFill/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6248400" y="4114800"/>
            <a:ext cx="2209800" cy="266700"/>
          </a:xfrm>
          <a:prstGeom prst="straightConnector1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</p:cNvCxnSpPr>
          <p:nvPr/>
        </p:nvCxnSpPr>
        <p:spPr bwMode="auto">
          <a:xfrm>
            <a:off x="5714967" y="4874763"/>
            <a:ext cx="2248032" cy="230637"/>
          </a:xfrm>
          <a:prstGeom prst="straightConnector1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1295400" y="4191000"/>
            <a:ext cx="762000" cy="381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38101" y="4763519"/>
            <a:ext cx="381099" cy="26568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1676400" y="4114800"/>
            <a:ext cx="2209800" cy="2667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142967" y="4874763"/>
            <a:ext cx="2248032" cy="23063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5410101" y="4763519"/>
            <a:ext cx="381099" cy="265681"/>
          </a:xfrm>
          <a:prstGeom prst="rect">
            <a:avLst/>
          </a:prstGeom>
          <a:noFill/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wf\SimilarImages\ECCV2012\Results\0_1_1626.jpg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2" y="3200136"/>
            <a:ext cx="2286198" cy="30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wf\SimilarImages\ECCV2012\Results\0_1_1626.jpg_bg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02" y="3200136"/>
            <a:ext cx="2286198" cy="30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wf\SimilarImages\ECCV2012\Results\0_1_1626.jpg_bg_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136"/>
            <a:ext cx="2286198" cy="30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5450"/>
            <a:ext cx="8763000" cy="1219200"/>
          </a:xfrm>
        </p:spPr>
        <p:txBody>
          <a:bodyPr/>
          <a:lstStyle/>
          <a:p>
            <a:r>
              <a:rPr lang="en-US" i="1" dirty="0" smtClean="0"/>
              <a:t>“Small-weight-accumulation”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7663" y="1752600"/>
                <a:ext cx="8415337" cy="1676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if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𝑑𝑖𝑠𝑡𝑎𝑛𝑐𝑒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𝑖𝑡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𝑖𝑠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𝑐𝑙𝑖𝑝𝑝𝑒𝑑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𝑡𝑜</m:t>
                    </m:r>
                    <m:r>
                      <a:rPr lang="en-US" sz="2800" b="0" i="1" smtClean="0">
                        <a:latin typeface="Cambria Math"/>
                      </a:rPr>
                      <m:t> 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: a small value indicating an insignificant distance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663" y="1752600"/>
                <a:ext cx="8415337" cy="16764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19457" y="6324600"/>
            <a:ext cx="2467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with weight clipping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67200" y="3962400"/>
            <a:ext cx="609600" cy="685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47800" y="4038600"/>
            <a:ext cx="609600" cy="685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86600" y="3886200"/>
            <a:ext cx="609600" cy="685800"/>
          </a:xfrm>
          <a:prstGeom prst="rect">
            <a:avLst/>
          </a:prstGeom>
          <a:noFill/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clipping improves results</a:t>
            </a:r>
            <a:endParaRPr lang="en-US" dirty="0"/>
          </a:p>
        </p:txBody>
      </p:sp>
      <p:pic>
        <p:nvPicPr>
          <p:cNvPr id="3" name="Picture 8" descr="D:\wf\SimilarImages\ECCV2012\Results\0_12_12048.jp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0" y="4068891"/>
            <a:ext cx="2911092" cy="217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D:\wf\SimilarImages\ECCV2012\Results\0_12_12048.jpg_bg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68" y="4068891"/>
            <a:ext cx="2911092" cy="217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:\wf\SimilarImages\ECCV2012\Results\0_12_12048.jpg_bg_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96" y="4068891"/>
            <a:ext cx="2911092" cy="217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 bwMode="auto">
          <a:xfrm>
            <a:off x="3733800" y="4830891"/>
            <a:ext cx="609600" cy="685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8"/>
          <p:cNvSpPr/>
          <p:nvPr/>
        </p:nvSpPr>
        <p:spPr bwMode="auto">
          <a:xfrm>
            <a:off x="762000" y="4830891"/>
            <a:ext cx="609600" cy="685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9"/>
          <p:cNvSpPr/>
          <p:nvPr/>
        </p:nvSpPr>
        <p:spPr bwMode="auto">
          <a:xfrm>
            <a:off x="6705600" y="4830891"/>
            <a:ext cx="609600" cy="685800"/>
          </a:xfrm>
          <a:prstGeom prst="rect">
            <a:avLst/>
          </a:prstGeom>
          <a:noFill/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5" descr="D:\wf\SimilarImages\ECCV2012\Results\0_4_4038.jpg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2" y="1782891"/>
            <a:ext cx="2912400" cy="21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wf\SimilarImages\ECCV2012\Results\0_4_4038.jpg_bg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60" y="1782891"/>
            <a:ext cx="2912400" cy="21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D:\wf\SimilarImages\ECCV2012\Results\0_4_4038.jpg_bg_1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88" y="1782891"/>
            <a:ext cx="2912400" cy="21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19457" y="6305490"/>
            <a:ext cx="2467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with weight clipping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5200" y="6305490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w/o weight clipping</a:t>
            </a:r>
          </a:p>
        </p:txBody>
      </p:sp>
      <p:sp>
        <p:nvSpPr>
          <p:cNvPr id="14" name="Rectangle 7"/>
          <p:cNvSpPr/>
          <p:nvPr/>
        </p:nvSpPr>
        <p:spPr bwMode="auto">
          <a:xfrm>
            <a:off x="3810000" y="2697291"/>
            <a:ext cx="609600" cy="685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8"/>
          <p:cNvSpPr/>
          <p:nvPr/>
        </p:nvSpPr>
        <p:spPr bwMode="auto">
          <a:xfrm>
            <a:off x="838200" y="2697291"/>
            <a:ext cx="609600" cy="685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9"/>
          <p:cNvSpPr/>
          <p:nvPr/>
        </p:nvSpPr>
        <p:spPr bwMode="auto">
          <a:xfrm>
            <a:off x="6781800" y="2697291"/>
            <a:ext cx="609600" cy="685800"/>
          </a:xfrm>
          <a:prstGeom prst="rect">
            <a:avLst/>
          </a:prstGeom>
          <a:noFill/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geodesic saliency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combination of three priors</a:t>
            </a:r>
          </a:p>
          <a:p>
            <a:pPr lvl="1"/>
            <a:r>
              <a:rPr lang="en-US" dirty="0" smtClean="0"/>
              <a:t>moderate usage of contrast prior</a:t>
            </a:r>
          </a:p>
          <a:p>
            <a:pPr lvl="1"/>
            <a:r>
              <a:rPr lang="en-US" dirty="0" smtClean="0"/>
              <a:t>complementary </a:t>
            </a:r>
            <a:r>
              <a:rPr lang="en-US" dirty="0"/>
              <a:t>to </a:t>
            </a:r>
            <a:r>
              <a:rPr lang="en-US" dirty="0" smtClean="0"/>
              <a:t>other algorithms</a:t>
            </a:r>
          </a:p>
          <a:p>
            <a:endParaRPr lang="en-US" dirty="0" smtClean="0"/>
          </a:p>
          <a:p>
            <a:r>
              <a:rPr lang="en-US" dirty="0" smtClean="0"/>
              <a:t>Easy interpretation</a:t>
            </a:r>
          </a:p>
          <a:p>
            <a:pPr lvl="1"/>
            <a:r>
              <a:rPr lang="en-US" dirty="0" smtClean="0"/>
              <a:t>just one parameter: patch size (fixed as 1/40 image size)</a:t>
            </a:r>
          </a:p>
          <a:p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sz="2700" dirty="0" smtClean="0"/>
              <a:t>Super fast (</a:t>
            </a:r>
            <a:r>
              <a:rPr lang="en-US" sz="2700" dirty="0"/>
              <a:t>2 </a:t>
            </a:r>
            <a:r>
              <a:rPr lang="en-US" sz="2700" dirty="0" err="1" smtClean="0"/>
              <a:t>ms</a:t>
            </a:r>
            <a:r>
              <a:rPr lang="en-US" sz="2700" dirty="0" smtClean="0"/>
              <a:t>, 400x400 </a:t>
            </a:r>
            <a:r>
              <a:rPr lang="en-US" sz="2700" dirty="0"/>
              <a:t>image, </a:t>
            </a:r>
            <a:r>
              <a:rPr lang="en-US" sz="2700" dirty="0" smtClean="0"/>
              <a:t>regular patches)</a:t>
            </a:r>
          </a:p>
        </p:txBody>
      </p:sp>
    </p:spTree>
    <p:extLst>
      <p:ext uri="{BB962C8B-B14F-4D97-AF65-F5344CB8AC3E}">
        <p14:creationId xmlns:p14="http://schemas.microsoft.com/office/powerpoint/2010/main" val="10507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salient object databases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MSRA-1000, simple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244725"/>
          </a:xfrm>
        </p:spPr>
        <p:txBody>
          <a:bodyPr/>
          <a:lstStyle/>
          <a:p>
            <a:r>
              <a:rPr lang="en-US" dirty="0" smtClean="0"/>
              <a:t>one object</a:t>
            </a:r>
          </a:p>
          <a:p>
            <a:r>
              <a:rPr lang="en-US" dirty="0"/>
              <a:t>l</a:t>
            </a:r>
            <a:r>
              <a:rPr lang="en-US" dirty="0" smtClean="0"/>
              <a:t>arge</a:t>
            </a:r>
          </a:p>
          <a:p>
            <a:r>
              <a:rPr lang="en-US" dirty="0" smtClean="0"/>
              <a:t>near center</a:t>
            </a:r>
          </a:p>
          <a:p>
            <a:r>
              <a:rPr lang="en-US" dirty="0" smtClean="0"/>
              <a:t>clean background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Berkeley-300, difficult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244725"/>
          </a:xfrm>
        </p:spPr>
        <p:txBody>
          <a:bodyPr/>
          <a:lstStyle/>
          <a:p>
            <a:r>
              <a:rPr lang="en-US" dirty="0" smtClean="0"/>
              <a:t>one or multiple object</a:t>
            </a:r>
          </a:p>
          <a:p>
            <a:r>
              <a:rPr lang="en-US" dirty="0" smtClean="0"/>
              <a:t>different sizes</a:t>
            </a:r>
          </a:p>
          <a:p>
            <a:r>
              <a:rPr lang="en-US" dirty="0" smtClean="0"/>
              <a:t>different positions</a:t>
            </a:r>
          </a:p>
          <a:p>
            <a:r>
              <a:rPr lang="en-US" dirty="0" smtClean="0"/>
              <a:t>cluttered background</a:t>
            </a:r>
            <a:endParaRPr lang="en-US" dirty="0"/>
          </a:p>
        </p:txBody>
      </p:sp>
      <p:pic>
        <p:nvPicPr>
          <p:cNvPr id="7" name="Picture 3" descr="D:\My_Papers\ECCV12_geodesic saliency\data and results\Berkeley_GoodResults\78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1097280" cy="16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 descr="D:\My_Papers\ECCV12_geodesic saliency\data and results\Berkeley_GoodResults\292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24400"/>
            <a:ext cx="1097280" cy="16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My_Papers\ECCV12_geodesic saliency\data and results\Berkeley_GoodResults\35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51" y="4419600"/>
            <a:ext cx="1649349" cy="11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y_Papers\ECCV12_geodesic saliency\data and results\Berkeley_GoodResults\1560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51" y="5638800"/>
            <a:ext cx="1649349" cy="11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D:\My_Papers\ECCV12_geodesic saliency\data and results\ExampleGoodResults\4_137_1373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6" y="4343400"/>
            <a:ext cx="1371600" cy="12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7" descr="D:\My_Papers\ECCV12_geodesic saliency\data and results\ExampleGoodResults\1_30_308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70070"/>
            <a:ext cx="1219200" cy="119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D:\incoming\data and results\ExampleGoodResults\0_1_16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15000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:\My_Work\GeodesicSaliency\ExampleGoodResults\0_5_552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84520"/>
            <a:ext cx="146304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performance comparison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149395"/>
              </p:ext>
            </p:extLst>
          </p:nvPr>
        </p:nvGraphicFramePr>
        <p:xfrm>
          <a:off x="1143000" y="1981200"/>
          <a:ext cx="6781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methods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time (</a:t>
                      </a:r>
                      <a:r>
                        <a:rPr lang="en-US" altLang="zh-CN" sz="2400" dirty="0" err="1" smtClean="0"/>
                        <a:t>ms</a:t>
                      </a:r>
                      <a:r>
                        <a:rPr lang="en-US" altLang="zh-CN" sz="2400" dirty="0" smtClean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Our approach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2.0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FT (</a:t>
                      </a:r>
                      <a:r>
                        <a:rPr lang="en-US" altLang="zh-CN" sz="2400" dirty="0" err="1" smtClean="0"/>
                        <a:t>Achanta</a:t>
                      </a:r>
                      <a:r>
                        <a:rPr lang="en-US" altLang="zh-CN" sz="2400" dirty="0" smtClean="0"/>
                        <a:t> et. al. CVPR 2009)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8.5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LC</a:t>
                      </a:r>
                      <a:r>
                        <a:rPr lang="en-US" altLang="zh-CN" sz="2400" baseline="0" dirty="0" smtClean="0"/>
                        <a:t> (</a:t>
                      </a:r>
                      <a:r>
                        <a:rPr lang="en-US" altLang="zh-CN" sz="2400" baseline="0" dirty="0" err="1" smtClean="0"/>
                        <a:t>Zhai</a:t>
                      </a:r>
                      <a:r>
                        <a:rPr lang="en-US" altLang="zh-CN" sz="2400" baseline="0" dirty="0" smtClean="0"/>
                        <a:t> et. al. MM 2006)</a:t>
                      </a:r>
                      <a:endParaRPr lang="en-US" altLang="zh-CN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9.6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HC</a:t>
                      </a:r>
                      <a:r>
                        <a:rPr lang="en-US" altLang="zh-CN" sz="2400" baseline="0" dirty="0" smtClean="0"/>
                        <a:t> (</a:t>
                      </a:r>
                      <a:r>
                        <a:rPr lang="en-US" altLang="zh-CN" sz="2400" dirty="0" smtClean="0"/>
                        <a:t>Cheng et. al. CVPR 2011</a:t>
                      </a:r>
                      <a:r>
                        <a:rPr lang="en-US" altLang="zh-CN" sz="2400" baseline="0" dirty="0" smtClean="0"/>
                        <a:t>)</a:t>
                      </a:r>
                      <a:endParaRPr lang="en-US" altLang="zh-CN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10.1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SR (</a:t>
                      </a:r>
                      <a:r>
                        <a:rPr lang="en-US" altLang="zh-CN" sz="2400" dirty="0" err="1" smtClean="0"/>
                        <a:t>Hou</a:t>
                      </a:r>
                      <a:r>
                        <a:rPr lang="en-US" altLang="zh-CN" sz="2400" dirty="0" smtClean="0"/>
                        <a:t> et. al. CVPR 2007)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34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RC</a:t>
                      </a:r>
                      <a:r>
                        <a:rPr lang="en-US" altLang="zh-CN" sz="2400" baseline="0" dirty="0" smtClean="0"/>
                        <a:t> (</a:t>
                      </a:r>
                      <a:r>
                        <a:rPr lang="en-US" altLang="zh-CN" sz="2400" dirty="0" smtClean="0"/>
                        <a:t>Cheng et. al. CVPR 2011</a:t>
                      </a:r>
                      <a:r>
                        <a:rPr lang="en-US" altLang="zh-CN" sz="2400" baseline="0" dirty="0" smtClean="0"/>
                        <a:t>)</a:t>
                      </a:r>
                      <a:endParaRPr lang="en-US" altLang="zh-CN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134.5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IT</a:t>
                      </a:r>
                      <a:r>
                        <a:rPr lang="en-US" altLang="zh-CN" sz="2400" baseline="0" dirty="0" smtClean="0"/>
                        <a:t> (</a:t>
                      </a:r>
                      <a:r>
                        <a:rPr lang="en-US" altLang="zh-CN" sz="2400" dirty="0" err="1" smtClean="0"/>
                        <a:t>Itti</a:t>
                      </a:r>
                      <a:r>
                        <a:rPr lang="en-US" altLang="zh-CN" sz="2400" dirty="0" smtClean="0"/>
                        <a:t> et. al.  PAMI 1998</a:t>
                      </a:r>
                      <a:r>
                        <a:rPr lang="en-US" altLang="zh-CN" sz="2400" baseline="0" dirty="0" smtClean="0"/>
                        <a:t>)</a:t>
                      </a:r>
                      <a:endParaRPr lang="en-US" altLang="zh-CN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483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GB (</a:t>
                      </a:r>
                      <a:r>
                        <a:rPr lang="en-US" altLang="zh-CN" sz="2400" dirty="0" err="1" smtClean="0"/>
                        <a:t>Harel</a:t>
                      </a:r>
                      <a:r>
                        <a:rPr lang="en-US" altLang="zh-CN" sz="2400" baseline="0" dirty="0" smtClean="0"/>
                        <a:t> et. al. NIPS 2006</a:t>
                      </a:r>
                      <a:r>
                        <a:rPr lang="en-US" altLang="zh-CN" sz="2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1557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CA</a:t>
                      </a:r>
                      <a:r>
                        <a:rPr lang="en-US" altLang="zh-CN" sz="2400" baseline="0" dirty="0" smtClean="0"/>
                        <a:t> (</a:t>
                      </a:r>
                      <a:r>
                        <a:rPr lang="en-US" altLang="zh-CN" sz="2400" dirty="0" err="1" smtClean="0"/>
                        <a:t>Goferman</a:t>
                      </a:r>
                      <a:r>
                        <a:rPr lang="en-US" altLang="zh-CN" sz="2400" dirty="0" smtClean="0"/>
                        <a:t> et. al. CVPR 2010</a:t>
                      </a:r>
                      <a:r>
                        <a:rPr lang="en-US" altLang="zh-CN" sz="2400" baseline="0" dirty="0" smtClean="0"/>
                        <a:t>)</a:t>
                      </a:r>
                      <a:endParaRPr lang="en-US" altLang="zh-CN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59327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46"/>
          <p:cNvSpPr/>
          <p:nvPr/>
        </p:nvSpPr>
        <p:spPr bwMode="auto">
          <a:xfrm>
            <a:off x="1143000" y="2438401"/>
            <a:ext cx="6781800" cy="45720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Performance evaluation on MSRA-1000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364978"/>
              </p:ext>
            </p:extLst>
          </p:nvPr>
        </p:nvGraphicFramePr>
        <p:xfrm>
          <a:off x="228600" y="3048000"/>
          <a:ext cx="874027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Acrobat Document" r:id="rId3" imgW="4884220" imgH="1958286" progId="AcroExch.Document.7">
                  <p:embed/>
                </p:oleObj>
              </mc:Choice>
              <mc:Fallback>
                <p:oleObj name="Acrobat Document" r:id="rId3" imgW="4884220" imgH="195828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3048000"/>
                        <a:ext cx="8740275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2362200"/>
            <a:ext cx="6324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GS_SP: geodesic saliency using </a:t>
            </a:r>
            <a:r>
              <a:rPr lang="en-US" sz="2000" dirty="0" err="1" smtClean="0">
                <a:solidFill>
                  <a:srgbClr val="FF0000"/>
                </a:solidFill>
              </a:rPr>
              <a:t>superpixels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828800"/>
            <a:ext cx="63246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CC"/>
                </a:solidFill>
              </a:rPr>
              <a:t>GS_GD: geodesic saliency using rectangular patches</a:t>
            </a:r>
            <a:endParaRPr lang="en-US" sz="2000" dirty="0">
              <a:solidFill>
                <a:srgbClr val="0000CC"/>
              </a:solidFill>
            </a:endParaRPr>
          </a:p>
        </p:txBody>
      </p:sp>
      <p:cxnSp>
        <p:nvCxnSpPr>
          <p:cNvPr id="8" name="Straight Arrow Connector 26"/>
          <p:cNvCxnSpPr/>
          <p:nvPr/>
        </p:nvCxnSpPr>
        <p:spPr bwMode="auto">
          <a:xfrm>
            <a:off x="7162800" y="2762310"/>
            <a:ext cx="1028700" cy="97149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26"/>
          <p:cNvCxnSpPr/>
          <p:nvPr/>
        </p:nvCxnSpPr>
        <p:spPr bwMode="auto">
          <a:xfrm>
            <a:off x="6172200" y="2228910"/>
            <a:ext cx="1828800" cy="1581090"/>
          </a:xfrm>
          <a:prstGeom prst="straightConnector1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7696200" y="3352800"/>
            <a:ext cx="990600" cy="175260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6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Geodesic saliency is complementary to other algorithms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688087"/>
              </p:ext>
            </p:extLst>
          </p:nvPr>
        </p:nvGraphicFramePr>
        <p:xfrm>
          <a:off x="4724400" y="4026621"/>
          <a:ext cx="4114800" cy="229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Acrobat Document" r:id="rId3" imgW="2483926" imgH="1386732" progId="AcroExch.Document.7">
                  <p:embed/>
                </p:oleObj>
              </mc:Choice>
              <mc:Fallback>
                <p:oleObj name="Acrobat Document" r:id="rId3" imgW="2483926" imgH="138673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4026621"/>
                        <a:ext cx="4114800" cy="2297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780125"/>
              </p:ext>
            </p:extLst>
          </p:nvPr>
        </p:nvGraphicFramePr>
        <p:xfrm>
          <a:off x="304800" y="4026621"/>
          <a:ext cx="4114800" cy="229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Acrobat Document" r:id="rId5" imgW="2483926" imgH="1386732" progId="AcroExch.Document.7">
                  <p:embed/>
                </p:oleObj>
              </mc:Choice>
              <mc:Fallback>
                <p:oleObj name="Acrobat Document" r:id="rId5" imgW="2483926" imgH="138673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4026621"/>
                        <a:ext cx="4114800" cy="2297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47663" y="1981200"/>
            <a:ext cx="8415337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Char char="•"/>
              <a:defRPr sz="2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Arial" charset="0"/>
              <a:buChar char="–"/>
              <a:defRPr sz="22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Arial" charset="0"/>
              <a:buChar char="›"/>
              <a:defRPr sz="14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Arial" charset="0"/>
              <a:buChar char="›"/>
              <a:defRPr sz="14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Arial" charset="0"/>
              <a:buChar char="›"/>
              <a:defRPr sz="14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Arial" charset="0"/>
              <a:buChar char="›"/>
              <a:defRPr sz="14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Arial" charset="0"/>
              <a:buChar char="›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 smtClean="0"/>
              <a:t>Geodesic saliency relies on background priors</a:t>
            </a:r>
          </a:p>
          <a:p>
            <a:pPr lvl="1"/>
            <a:r>
              <a:rPr lang="en-US" dirty="0" smtClean="0"/>
              <a:t>previous methods mainly rely on contrast prior</a:t>
            </a:r>
          </a:p>
          <a:p>
            <a:r>
              <a:rPr lang="en-US" dirty="0" smtClean="0"/>
              <a:t>Combination improves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19200"/>
          </a:xfrm>
        </p:spPr>
        <p:txBody>
          <a:bodyPr/>
          <a:lstStyle/>
          <a:p>
            <a:r>
              <a:rPr lang="en-US" dirty="0" smtClean="0"/>
              <a:t>Results on MSRA-1000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336" y="3413760"/>
            <a:ext cx="9107328" cy="1463040"/>
            <a:chOff x="18336" y="4149080"/>
            <a:chExt cx="9107328" cy="1463040"/>
          </a:xfrm>
        </p:grpSpPr>
        <p:pic>
          <p:nvPicPr>
            <p:cNvPr id="4" name="Picture 2" descr="D:\incoming\data and results\ExampleGoodResults\0_7_769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6" y="4149080"/>
              <a:ext cx="109728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D:\incoming\data and results\ExampleGoodResults\0_7_7697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629" y="4149080"/>
              <a:ext cx="109728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D:\incoming\data and results\ExampleGoodResults\0_7_7697_G-SPixel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215" y="4149080"/>
              <a:ext cx="109728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D:\incoming\data and results\ExampleGoodResults\0_7_7697_ G-Patch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922" y="4149080"/>
              <a:ext cx="109728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D:\incoming\data and results\ExampleGoodResults\0_7_7697_ContextAware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801" y="4149080"/>
              <a:ext cx="1097280" cy="145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D:\incoming\data and results\ExampleGoodResults\0_7_7697_FT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508" y="4149080"/>
              <a:ext cx="109728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D:\incoming\data and results\ExampleGoodResults\0_7_7697_RC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4149080"/>
              <a:ext cx="109728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D:\incoming\data and results\ExampleGoodResults\0_7_7697_gbvs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094" y="4149080"/>
              <a:ext cx="109728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8336" y="1295400"/>
            <a:ext cx="9107328" cy="825155"/>
            <a:chOff x="18336" y="1988840"/>
            <a:chExt cx="9107328" cy="825155"/>
          </a:xfrm>
        </p:grpSpPr>
        <p:pic>
          <p:nvPicPr>
            <p:cNvPr id="13" name="Picture 10" descr="D:\incoming\data and results\ExampleGoodResults\0_1_1650.bm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629" y="1988840"/>
              <a:ext cx="109728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 descr="D:\incoming\data and results\ExampleGoodResults\0_1_1650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6" y="1988840"/>
              <a:ext cx="109728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D:\incoming\data and results\ExampleGoodResults\0_1_1650_G-SPixel.bmp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215" y="1988840"/>
              <a:ext cx="109728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3" descr="D:\incoming\data and results\ExampleGoodResults\0_1_1650_ G-Patch.bmp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922" y="1988840"/>
              <a:ext cx="109728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D:\incoming\data and results\ExampleGoodResults\0_1_1650_ContextAware.bmp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801" y="1988840"/>
              <a:ext cx="1097280" cy="82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5" descr="D:\incoming\data and results\ExampleGoodResults\0_1_1650_FT.bmp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508" y="1988840"/>
              <a:ext cx="109728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 descr="D:\incoming\data and results\ExampleGoodResults\0_1_1650_RC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1988840"/>
              <a:ext cx="109728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7" descr="D:\incoming\data and results\ExampleGoodResults\0_1_1650_gbvs.bmp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094" y="1988840"/>
              <a:ext cx="109728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8336" y="2201266"/>
            <a:ext cx="9107328" cy="1075334"/>
            <a:chOff x="18336" y="3001738"/>
            <a:chExt cx="9107328" cy="1075334"/>
          </a:xfrm>
        </p:grpSpPr>
        <p:pic>
          <p:nvPicPr>
            <p:cNvPr id="22" name="Picture 26" descr="D:\My_Papers\ECCV12_geodesic saliency\data and results\ExampleGoodResults\1_30_30895.bmp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629" y="3001738"/>
              <a:ext cx="1097280" cy="1073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7" descr="D:\My_Papers\ECCV12_geodesic saliency\data and results\ExampleGoodResults\1_30_30895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6" y="3001738"/>
              <a:ext cx="1097280" cy="1073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8" descr="D:\My_Papers\ECCV12_geodesic saliency\data and results\ExampleGoodResults\1_30_30895_G-SPixel.bmp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215" y="3001738"/>
              <a:ext cx="1097280" cy="1073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9" descr="D:\My_Papers\ECCV12_geodesic saliency\data and results\ExampleGoodResults\1_30_30895_ G-Patch.bmp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922" y="3001738"/>
              <a:ext cx="1097280" cy="1073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0" descr="D:\My_Papers\ECCV12_geodesic saliency\data and results\ExampleGoodResults\1_30_30895_ContextAware.bmp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801" y="3001738"/>
              <a:ext cx="1097280" cy="1075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1" descr="D:\My_Papers\ECCV12_geodesic saliency\data and results\ExampleGoodResults\1_30_30895_FT.bmp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508" y="3001738"/>
              <a:ext cx="1097280" cy="1073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2" descr="D:\My_Papers\ECCV12_geodesic saliency\data and results\ExampleGoodResults\1_30_30895_RC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3001738"/>
              <a:ext cx="1097280" cy="1073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3" descr="D:\My_Papers\ECCV12_geodesic saliency\data and results\ExampleGoodResults\1_30_30895_gbvs.bmp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094" y="3001738"/>
              <a:ext cx="1097280" cy="1073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2438400" y="6488668"/>
            <a:ext cx="1015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GS_GD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81400" y="6488668"/>
            <a:ext cx="90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GS_SP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646884" y="648866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FT [9]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23433" y="6488668"/>
            <a:ext cx="94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</a:t>
            </a:r>
            <a:r>
              <a:rPr lang="en-US" dirty="0"/>
              <a:t> </a:t>
            </a:r>
            <a:r>
              <a:rPr lang="en-US" dirty="0" smtClean="0"/>
              <a:t>[11]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951836" y="6488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GB</a:t>
            </a:r>
            <a:r>
              <a:rPr lang="en-US" dirty="0"/>
              <a:t> </a:t>
            </a:r>
            <a:r>
              <a:rPr lang="en-US" dirty="0" smtClean="0"/>
              <a:t>[22]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096200" y="6488668"/>
            <a:ext cx="11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RC</a:t>
            </a:r>
            <a:r>
              <a:rPr lang="en-US" dirty="0"/>
              <a:t> </a:t>
            </a:r>
            <a:r>
              <a:rPr lang="en-US" dirty="0" smtClean="0"/>
              <a:t>[12]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7504" y="648866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Image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143000" y="6488668"/>
            <a:ext cx="1330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True Mask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8336" y="5013960"/>
            <a:ext cx="9107328" cy="1463040"/>
            <a:chOff x="18336" y="3384049"/>
            <a:chExt cx="9107328" cy="1463040"/>
          </a:xfrm>
        </p:grpSpPr>
        <p:pic>
          <p:nvPicPr>
            <p:cNvPr id="38" name="Picture 34" descr="D:\My_Papers\ECCV12_geodesic saliency\data and results\ExampleGoodResults\0_1_1626_GT.bmp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629" y="3384049"/>
              <a:ext cx="109728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5" descr="D:\My_Papers\ECCV12_geodesic saliency\data and results\ExampleGoodResults\0_1_1626.jp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6" y="3384049"/>
              <a:ext cx="109728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6" descr="D:\My_Papers\ECCV12_geodesic saliency\data and results\ExampleGoodResults\0_1_1626_G_SPixel.bmp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215" y="3384049"/>
              <a:ext cx="109728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7" descr="D:\My_Papers\ECCV12_geodesic saliency\data and results\ExampleGoodResults\0_1_1626_G_Patch.bmp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922" y="3384049"/>
              <a:ext cx="109728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8" descr="D:\My_Papers\ECCV12_geodesic saliency\data and results\ExampleGoodResults\0_1_1626_ConAware.bmp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801" y="3384049"/>
              <a:ext cx="1097280" cy="145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39" descr="D:\My_Papers\ECCV12_geodesic saliency\data and results\ExampleGoodResults\0_1_1626_FT.png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508" y="3384049"/>
              <a:ext cx="109728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0" descr="D:\My_Papers\ECCV12_geodesic saliency\data and results\ExampleGoodResults\0_1_1626_RC.png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3384049"/>
              <a:ext cx="109728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1" descr="D:\My_Papers\ECCV12_geodesic saliency\data and results\ExampleGoodResults\0_1_1626_GBVS.bmp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094" y="3384049"/>
              <a:ext cx="109728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ectangle 46"/>
          <p:cNvSpPr/>
          <p:nvPr/>
        </p:nvSpPr>
        <p:spPr bwMode="auto">
          <a:xfrm>
            <a:off x="2286000" y="1295401"/>
            <a:ext cx="2227643" cy="5177708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is saliency?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Subjective, ambiguous and task dependent</a:t>
            </a:r>
          </a:p>
          <a:p>
            <a:pPr marL="514350" indent="-457200">
              <a:buFont typeface="+mj-lt"/>
              <a:buAutoNum type="arabicPeriod"/>
            </a:pPr>
            <a:endParaRPr lang="en-US" dirty="0" smtClean="0"/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traditionally, where a human looks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recently, where the salient object is</a:t>
            </a:r>
          </a:p>
          <a:p>
            <a:pPr marL="514350" indent="-4572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Categorization of methodology</a:t>
            </a:r>
          </a:p>
          <a:p>
            <a:pPr lvl="1"/>
            <a:r>
              <a:rPr lang="en-US" dirty="0" smtClean="0"/>
              <a:t>top down: integrate domain knowledge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bottom up</a:t>
            </a:r>
            <a:r>
              <a:rPr lang="en-US" dirty="0" smtClean="0"/>
              <a:t>: biological observations / rules / </a:t>
            </a:r>
            <a:r>
              <a:rPr lang="en-US" dirty="0" smtClean="0">
                <a:solidFill>
                  <a:srgbClr val="FFFF00"/>
                </a:solidFill>
              </a:rPr>
              <a:t>priors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2000" y="6019800"/>
            <a:ext cx="6705600" cy="533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38200" y="3733800"/>
            <a:ext cx="5638800" cy="533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0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19622"/>
              </p:ext>
            </p:extLst>
          </p:nvPr>
        </p:nvGraphicFramePr>
        <p:xfrm>
          <a:off x="228600" y="3069445"/>
          <a:ext cx="8686800" cy="348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Acrobat Document" r:id="rId3" imgW="4884220" imgH="1958286" progId="AcroExch.Document.7">
                  <p:embed/>
                </p:oleObj>
              </mc:Choice>
              <mc:Fallback>
                <p:oleObj name="Acrobat Document" r:id="rId3" imgW="4884220" imgH="195828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3069445"/>
                        <a:ext cx="8686800" cy="3483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Performance evaluation on Berkeley-300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343090"/>
            <a:ext cx="6324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GS_SP: geodesic saliency using </a:t>
            </a:r>
            <a:r>
              <a:rPr lang="en-US" sz="2000" dirty="0" err="1" smtClean="0">
                <a:solidFill>
                  <a:srgbClr val="FF0000"/>
                </a:solidFill>
              </a:rPr>
              <a:t>superpixels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828800"/>
            <a:ext cx="63246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CC"/>
                </a:solidFill>
              </a:rPr>
              <a:t>GS_GD: geodesic saliency using rectangular patches</a:t>
            </a:r>
            <a:endParaRPr 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219200"/>
          </a:xfrm>
        </p:spPr>
        <p:txBody>
          <a:bodyPr/>
          <a:lstStyle/>
          <a:p>
            <a:r>
              <a:rPr lang="en-US" dirty="0"/>
              <a:t>Results on </a:t>
            </a:r>
            <a:r>
              <a:rPr lang="en-US" dirty="0" smtClean="0"/>
              <a:t>Berkeley-300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988" y="1219813"/>
            <a:ext cx="9100676" cy="1644211"/>
            <a:chOff x="24988" y="613510"/>
            <a:chExt cx="9100676" cy="1644211"/>
          </a:xfrm>
        </p:grpSpPr>
        <p:pic>
          <p:nvPicPr>
            <p:cNvPr id="4" name="Picture 20" descr="D:\My_Papers\ECCV12_geodesic saliency\data and results\Berkeley_GoodResults\376043_GT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337" y="613510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1" descr="D:\My_Papers\ECCV12_geodesic saliency\data and results\Berkeley_GoodResults\37604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8" y="613510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2" descr="D:\My_Papers\ECCV12_geodesic saliency\data and results\Berkeley_GoodResults\376043_GS-SP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019" y="613510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3" descr="D:\My_Papers\ECCV12_geodesic saliency\data and results\Berkeley_GoodResults\376043_GS-GD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178" y="613510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4" descr="D:\My_Papers\ECCV12_geodesic saliency\data and results\Berkeley_GoodResults\376043_CA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701" y="613510"/>
              <a:ext cx="1097280" cy="1642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5" descr="D:\My_Papers\ECCV12_geodesic saliency\data and results\Berkeley_GoodResults\376043_F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860" y="613510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D:\My_Papers\ECCV12_geodesic saliency\data and results\Berkeley_GoodResults\376043_RC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613510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7" descr="D:\My_Papers\ECCV12_geodesic saliency\data and results\Berkeley_GoodResults\376043_GB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542" y="613510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4988" y="3003989"/>
            <a:ext cx="9100676" cy="1644211"/>
            <a:chOff x="24988" y="2487294"/>
            <a:chExt cx="9100676" cy="1644211"/>
          </a:xfrm>
        </p:grpSpPr>
        <p:pic>
          <p:nvPicPr>
            <p:cNvPr id="13" name="Picture 2" descr="D:\My_Papers\ECCV12_geodesic saliency\data and results\Berkeley_GoodResults\78004_GT.bm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330" y="2487294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D:\My_Papers\ECCV12_geodesic saliency\data and results\Berkeley_GoodResults\78004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8" y="2487294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D:\My_Papers\ECCV12_geodesic saliency\data and results\Berkeley_GoodResults\78004_GS-SP.bmp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014" y="2487294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My_Papers\ECCV12_geodesic saliency\data and results\Berkeley_GoodResults\78004_GS-GD.bmp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672" y="2487294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D:\My_Papers\ECCV12_geodesic saliency\data and results\Berkeley_GoodResults\78004_CA.bmp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698" y="2487294"/>
              <a:ext cx="1097280" cy="1642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D:\My_Papers\ECCV12_geodesic saliency\data and results\Berkeley_GoodResults\78004_FT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356" y="2487294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D:\My_Papers\ECCV12_geodesic saliency\data and results\Berkeley_GoodResults\78004_RC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2487294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 descr="D:\My_Papers\ECCV12_geodesic saliency\data and results\Berkeley_GoodResults\78004_GB.bmp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040" y="2487294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24988" y="4756589"/>
            <a:ext cx="9100676" cy="1644211"/>
            <a:chOff x="24988" y="4307868"/>
            <a:chExt cx="9100676" cy="1644211"/>
          </a:xfrm>
        </p:grpSpPr>
        <p:pic>
          <p:nvPicPr>
            <p:cNvPr id="22" name="Picture 28" descr="D:\My_Papers\ECCV12_geodesic saliency\data and results\Berkeley_GoodResults\292066_GT.bmp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330" y="4307868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9" descr="D:\My_Papers\ECCV12_geodesic saliency\data and results\Berkeley_GoodResults\292066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8" y="4307868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0" descr="D:\My_Papers\ECCV12_geodesic saliency\data and results\Berkeley_GoodResults\292066_GS-SP.bmp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014" y="4307868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1" descr="D:\My_Papers\ECCV12_geodesic saliency\data and results\Berkeley_GoodResults\292066_GS-GD.bmp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672" y="4307868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2" descr="D:\My_Papers\ECCV12_geodesic saliency\data and results\Berkeley_GoodResults\292066_CA.bmp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698" y="4307868"/>
              <a:ext cx="1097280" cy="1642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3" descr="D:\My_Papers\ECCV12_geodesic saliency\data and results\Berkeley_GoodResults\292066_FT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356" y="4307868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4" descr="D:\My_Papers\ECCV12_geodesic saliency\data and results\Berkeley_GoodResults\292066_RC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4307868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5" descr="D:\My_Papers\ECCV12_geodesic saliency\data and results\Berkeley_GoodResults\292066_GB.bmp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040" y="4307868"/>
              <a:ext cx="1097280" cy="16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2438400" y="6400800"/>
            <a:ext cx="1015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GS_GD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81400" y="6400800"/>
            <a:ext cx="90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GS_SP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646884" y="640080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FT [9]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23433" y="6400800"/>
            <a:ext cx="94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</a:t>
            </a:r>
            <a:r>
              <a:rPr lang="en-US" dirty="0"/>
              <a:t> </a:t>
            </a:r>
            <a:r>
              <a:rPr lang="en-US" dirty="0" smtClean="0"/>
              <a:t>[11]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951836" y="64008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GB</a:t>
            </a:r>
            <a:r>
              <a:rPr lang="en-US" dirty="0"/>
              <a:t> </a:t>
            </a:r>
            <a:r>
              <a:rPr lang="en-US" dirty="0" smtClean="0"/>
              <a:t>[22]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096200" y="6400800"/>
            <a:ext cx="11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RC</a:t>
            </a:r>
            <a:r>
              <a:rPr lang="en-US" dirty="0"/>
              <a:t> </a:t>
            </a:r>
            <a:r>
              <a:rPr lang="en-US" dirty="0" smtClean="0"/>
              <a:t>[12]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7504" y="640080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Image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143000" y="6400800"/>
            <a:ext cx="1330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True Mask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2286000" y="1219200"/>
            <a:ext cx="2227643" cy="5177708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examples</a:t>
            </a:r>
            <a:endParaRPr lang="en-US" dirty="0"/>
          </a:p>
        </p:txBody>
      </p:sp>
      <p:pic>
        <p:nvPicPr>
          <p:cNvPr id="4" name="Picture 2" descr="D:\My_Papers\ECCV12_geodesic saliency\data and results\ExampleBadResults\1_45_45397_G-SPixel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My_Papers\ECCV12_geodesic saliency\data and results\ExampleBadResults\1_45_45397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My_Papers\ECCV12_geodesic saliency\data and results\ExampleBadResults\1_45_45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My_Papers\ECCV12_geodesic saliency\data and results\Berkeley_BadResults\24063_GS-SP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286000" cy="15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My_Papers\ECCV12_geodesic saliency\data and results\Berkeley_BadResults\24063_GT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2286000" cy="15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My_Papers\ECCV12_geodesic saliency\data and results\Berkeley_BadResults\240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2286000" cy="15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geodesic saliency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05000"/>
            <a:ext cx="8567737" cy="4648200"/>
          </a:xfrm>
        </p:spPr>
        <p:txBody>
          <a:bodyPr/>
          <a:lstStyle/>
          <a:p>
            <a:r>
              <a:rPr lang="en-US" dirty="0"/>
              <a:t>Better usage of background priors</a:t>
            </a:r>
          </a:p>
          <a:p>
            <a:endParaRPr lang="en-US" dirty="0" smtClean="0"/>
          </a:p>
          <a:p>
            <a:r>
              <a:rPr lang="en-US" dirty="0" smtClean="0"/>
              <a:t>State-of-the-art in both accuracy and efficiency</a:t>
            </a:r>
          </a:p>
          <a:p>
            <a:endParaRPr lang="en-US" dirty="0" smtClean="0"/>
          </a:p>
          <a:p>
            <a:r>
              <a:rPr lang="en-US" dirty="0" smtClean="0"/>
              <a:t>Complementary to other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Saliency detection </a:t>
            </a:r>
            <a:r>
              <a:rPr lang="en-US" dirty="0" smtClean="0"/>
              <a:t>is challenging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Subjective </a:t>
            </a:r>
            <a:r>
              <a:rPr lang="en-US" dirty="0"/>
              <a:t>and </a:t>
            </a:r>
            <a:r>
              <a:rPr lang="en-US" dirty="0" smtClean="0"/>
              <a:t>ambiguous</a:t>
            </a:r>
          </a:p>
          <a:p>
            <a:endParaRPr lang="en-US" dirty="0"/>
          </a:p>
          <a:p>
            <a:r>
              <a:rPr lang="en-US" dirty="0" smtClean="0"/>
              <a:t>Hard evaluation (task-dependent)</a:t>
            </a:r>
          </a:p>
          <a:p>
            <a:endParaRPr lang="en-US" dirty="0"/>
          </a:p>
          <a:p>
            <a:r>
              <a:rPr lang="en-US" dirty="0" smtClean="0"/>
              <a:t>Few theories </a:t>
            </a:r>
            <a:r>
              <a:rPr lang="en-US" dirty="0"/>
              <a:t>and principles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Mostly built on image priors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4" descr="D:\research_data\MSRA Salient Object Database\ImageA\2\6_6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219456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:\research_data\VOC2007_Test\JPEGImages\001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43448"/>
            <a:ext cx="2194560" cy="14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:\My_Demo_and_Presentation\SalientObjectDetection\object classes\001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26152"/>
            <a:ext cx="2194560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8600" y="5791200"/>
                <a:ext cx="904415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6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X</m:t>
                      </m:r>
                    </m:oMath>
                  </m:oMathPara>
                </a14:m>
                <a:endParaRPr lang="en-US" sz="7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5791200"/>
                <a:ext cx="904415" cy="11079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24800" y="2321350"/>
                <a:ext cx="976549" cy="11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72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2321350"/>
                <a:ext cx="976549" cy="11838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802251" y="3962400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?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Almost all work uses</a:t>
            </a:r>
            <a:r>
              <a:rPr lang="en-US" dirty="0" smtClean="0">
                <a:solidFill>
                  <a:srgbClr val="FFFF00"/>
                </a:solidFill>
              </a:rPr>
              <a:t> contrast prior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05000"/>
            <a:ext cx="8491537" cy="533400"/>
          </a:xfrm>
        </p:spPr>
        <p:txBody>
          <a:bodyPr/>
          <a:lstStyle/>
          <a:p>
            <a:r>
              <a:rPr lang="en-US" dirty="0" smtClean="0"/>
              <a:t>“Salient region-background contrast” is high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8675" y="4095690"/>
            <a:ext cx="192392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implementation</a:t>
            </a:r>
            <a:endParaRPr lang="en-US" sz="2000" dirty="0"/>
          </a:p>
        </p:txBody>
      </p:sp>
      <p:cxnSp>
        <p:nvCxnSpPr>
          <p:cNvPr id="5" name="Straight Arrow Connector 4"/>
          <p:cNvCxnSpPr>
            <a:stCxn id="4" idx="3"/>
            <a:endCxn id="7" idx="1"/>
          </p:cNvCxnSpPr>
          <p:nvPr/>
        </p:nvCxnSpPr>
        <p:spPr bwMode="auto">
          <a:xfrm>
            <a:off x="5562600" y="4295745"/>
            <a:ext cx="1290018" cy="2059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852618" y="3962400"/>
            <a:ext cx="213898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pixel, patch, </a:t>
            </a:r>
            <a:endParaRPr lang="en-US" sz="2000" dirty="0" smtClean="0"/>
          </a:p>
          <a:p>
            <a:r>
              <a:rPr lang="en-US" sz="2000" dirty="0" smtClean="0"/>
              <a:t>window</a:t>
            </a:r>
            <a:r>
              <a:rPr lang="en-US" sz="2000" dirty="0"/>
              <a:t>, region…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962400"/>
            <a:ext cx="256192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intensity, color, </a:t>
            </a:r>
            <a:endParaRPr lang="en-US" sz="2000" dirty="0" smtClean="0"/>
          </a:p>
          <a:p>
            <a:r>
              <a:rPr lang="en-US" sz="2000" dirty="0" smtClean="0"/>
              <a:t>orientation</a:t>
            </a:r>
            <a:r>
              <a:rPr lang="en-US" sz="2000" dirty="0"/>
              <a:t>, </a:t>
            </a:r>
            <a:r>
              <a:rPr lang="en-US" sz="2000" dirty="0" smtClean="0"/>
              <a:t>texture</a:t>
            </a:r>
            <a:r>
              <a:rPr lang="en-US" sz="2000" dirty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2876490"/>
            <a:ext cx="533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all </a:t>
            </a:r>
            <a:r>
              <a:rPr lang="en-US" sz="2000" dirty="0"/>
              <a:t>those in statistics, information theory…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5000" y="3886200"/>
            <a:ext cx="1043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primitive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00395" y="3440668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contrast measure</a:t>
            </a:r>
          </a:p>
        </p:txBody>
      </p:sp>
      <p:cxnSp>
        <p:nvCxnSpPr>
          <p:cNvPr id="14" name="Straight Arrow Connector 13"/>
          <p:cNvCxnSpPr>
            <a:stCxn id="4" idx="0"/>
            <a:endCxn id="9" idx="2"/>
          </p:cNvCxnSpPr>
          <p:nvPr/>
        </p:nvCxnSpPr>
        <p:spPr bwMode="auto">
          <a:xfrm flipV="1">
            <a:off x="4600638" y="3276600"/>
            <a:ext cx="1266762" cy="81909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01159" y="2876490"/>
            <a:ext cx="15408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local, global</a:t>
            </a:r>
          </a:p>
        </p:txBody>
      </p:sp>
      <p:cxnSp>
        <p:nvCxnSpPr>
          <p:cNvPr id="18" name="Straight Arrow Connector 17"/>
          <p:cNvCxnSpPr>
            <a:stCxn id="4" idx="0"/>
            <a:endCxn id="17" idx="2"/>
          </p:cNvCxnSpPr>
          <p:nvPr/>
        </p:nvCxnSpPr>
        <p:spPr bwMode="auto">
          <a:xfrm flipH="1" flipV="1">
            <a:off x="1571563" y="3276600"/>
            <a:ext cx="3029075" cy="81909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457200" y="3364468"/>
            <a:ext cx="1813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contrast </a:t>
            </a:r>
            <a:r>
              <a:rPr lang="en-US" dirty="0" smtClean="0"/>
              <a:t>context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4" idx="1"/>
            <a:endCxn id="8" idx="3"/>
          </p:cNvCxnSpPr>
          <p:nvPr/>
        </p:nvCxnSpPr>
        <p:spPr bwMode="auto">
          <a:xfrm flipH="1">
            <a:off x="2714320" y="4295745"/>
            <a:ext cx="924355" cy="2059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826547" y="5269468"/>
            <a:ext cx="199285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spatial, frequency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54789" y="3897868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feature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4" idx="2"/>
            <a:endCxn id="25" idx="0"/>
          </p:cNvCxnSpPr>
          <p:nvPr/>
        </p:nvCxnSpPr>
        <p:spPr bwMode="auto">
          <a:xfrm flipH="1">
            <a:off x="1822974" y="4495800"/>
            <a:ext cx="2777664" cy="77366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1676400" y="473606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domain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670586" y="5257800"/>
            <a:ext cx="394001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dirty="0"/>
              <a:t>pre-processing, post-processing</a:t>
            </a:r>
          </a:p>
        </p:txBody>
      </p:sp>
      <p:cxnSp>
        <p:nvCxnSpPr>
          <p:cNvPr id="32" name="Straight Arrow Connector 31"/>
          <p:cNvCxnSpPr>
            <a:stCxn id="4" idx="2"/>
            <a:endCxn id="31" idx="0"/>
          </p:cNvCxnSpPr>
          <p:nvPr/>
        </p:nvCxnSpPr>
        <p:spPr bwMode="auto">
          <a:xfrm>
            <a:off x="4600638" y="4495800"/>
            <a:ext cx="2039955" cy="762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1219200" y="6019800"/>
            <a:ext cx="6324600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smtClean="0"/>
              <a:t>parameters </a:t>
            </a:r>
            <a:r>
              <a:rPr lang="en-US" sz="2800" dirty="0"/>
              <a:t>in all above aspects …</a:t>
            </a:r>
          </a:p>
        </p:txBody>
      </p:sp>
    </p:spTree>
    <p:extLst>
      <p:ext uri="{BB962C8B-B14F-4D97-AF65-F5344CB8AC3E}">
        <p14:creationId xmlns:p14="http://schemas.microsoft.com/office/powerpoint/2010/main" val="352113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2" grpId="0"/>
      <p:bldP spid="13" grpId="0"/>
      <p:bldP spid="17" grpId="0" animBg="1"/>
      <p:bldP spid="21" grpId="0"/>
      <p:bldP spid="25" grpId="0" animBg="1"/>
      <p:bldP spid="26" grpId="0"/>
      <p:bldP spid="30" grpId="0"/>
      <p:bldP spid="31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our previous ‘salient window’ work in this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2057400"/>
            <a:ext cx="5291137" cy="4038600"/>
          </a:xfrm>
        </p:spPr>
        <p:txBody>
          <a:bodyPr/>
          <a:lstStyle/>
          <a:p>
            <a:r>
              <a:rPr lang="en-US" dirty="0"/>
              <a:t>feature: </a:t>
            </a:r>
            <a:r>
              <a:rPr lang="en-US" dirty="0" smtClean="0"/>
              <a:t>color histogram</a:t>
            </a:r>
            <a:endParaRPr lang="en-US" dirty="0"/>
          </a:p>
          <a:p>
            <a:r>
              <a:rPr lang="en-US" dirty="0"/>
              <a:t>primitive: </a:t>
            </a:r>
            <a:r>
              <a:rPr lang="en-US" dirty="0" smtClean="0"/>
              <a:t>window</a:t>
            </a:r>
            <a:endParaRPr lang="en-US" dirty="0"/>
          </a:p>
          <a:p>
            <a:r>
              <a:rPr lang="en-US" dirty="0"/>
              <a:t>contrast context: </a:t>
            </a:r>
            <a:r>
              <a:rPr lang="en-US" dirty="0" smtClean="0"/>
              <a:t>global</a:t>
            </a:r>
            <a:endParaRPr lang="en-US" dirty="0"/>
          </a:p>
          <a:p>
            <a:r>
              <a:rPr lang="en-US" dirty="0" smtClean="0"/>
              <a:t>contrast </a:t>
            </a:r>
            <a:r>
              <a:rPr lang="en-US" dirty="0"/>
              <a:t>measure: </a:t>
            </a:r>
            <a:r>
              <a:rPr lang="en-US" dirty="0" smtClean="0"/>
              <a:t>EMD</a:t>
            </a:r>
            <a:endParaRPr lang="en-US" dirty="0"/>
          </a:p>
          <a:p>
            <a:r>
              <a:rPr lang="en-US" dirty="0"/>
              <a:t>domain: </a:t>
            </a:r>
            <a:r>
              <a:rPr lang="en-US" dirty="0" smtClean="0"/>
              <a:t>spatial</a:t>
            </a:r>
            <a:endParaRPr lang="en-US" dirty="0"/>
          </a:p>
          <a:p>
            <a:r>
              <a:rPr lang="en-US" dirty="0" smtClean="0"/>
              <a:t>pre-processing: segmentation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7663" y="5943600"/>
            <a:ext cx="84153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Char char="•"/>
              <a:defRPr sz="2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Arial" charset="0"/>
              <a:buChar char="–"/>
              <a:defRPr sz="22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Arial" charset="0"/>
              <a:buChar char="›"/>
              <a:defRPr sz="14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Arial" charset="0"/>
              <a:buChar char="›"/>
              <a:defRPr sz="14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Arial" charset="0"/>
              <a:buChar char="›"/>
              <a:defRPr sz="14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Arial" charset="0"/>
              <a:buChar char="›"/>
              <a:defRPr sz="14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Arial" charset="0"/>
              <a:buChar char="›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Salient object detection by composition, </a:t>
            </a:r>
            <a:r>
              <a:rPr lang="en-US" sz="2000" dirty="0"/>
              <a:t>Jie Feng, Yichen Wei, Litian Tao, Chao Zhang and Jian </a:t>
            </a:r>
            <a:r>
              <a:rPr lang="en-US" sz="2000" dirty="0" smtClean="0"/>
              <a:t>Sun, ICCV 2011</a:t>
            </a:r>
          </a:p>
        </p:txBody>
      </p:sp>
      <p:pic>
        <p:nvPicPr>
          <p:cNvPr id="7170" name="Picture 2" descr="D:\My_Work\SalientObjectDetection\EXE_2012.02.03(add seg save and own graph segment impl)\Zoo_res\Bird_0.60_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901440" cy="233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0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prior </a:t>
            </a:r>
            <a:r>
              <a:rPr lang="en-US" dirty="0"/>
              <a:t>is </a:t>
            </a:r>
            <a:r>
              <a:rPr lang="en-US" dirty="0" smtClean="0"/>
              <a:t>insufficient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828800"/>
            <a:ext cx="8567737" cy="685800"/>
          </a:xfrm>
        </p:spPr>
        <p:txBody>
          <a:bodyPr/>
          <a:lstStyle/>
          <a:p>
            <a:r>
              <a:rPr lang="en-US" dirty="0" smtClean="0"/>
              <a:t>Because saliency problem is highly ill-defined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1292" y="419100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4191000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true mask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2539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Itti</a:t>
            </a:r>
            <a:r>
              <a:rPr lang="en-US" sz="2000" dirty="0"/>
              <a:t> </a:t>
            </a:r>
            <a:r>
              <a:rPr lang="en-US" sz="2000" dirty="0" smtClean="0"/>
              <a:t>et. </a:t>
            </a:r>
            <a:r>
              <a:rPr lang="en-US" sz="2000" dirty="0"/>
              <a:t>a</a:t>
            </a:r>
            <a:r>
              <a:rPr lang="en-US" sz="2000" dirty="0" smtClean="0"/>
              <a:t>l. PAMI 1998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3127" y="6019800"/>
            <a:ext cx="1821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Achanta</a:t>
            </a:r>
            <a:r>
              <a:rPr lang="en-US" sz="2000" dirty="0" smtClean="0"/>
              <a:t> et. al.</a:t>
            </a:r>
          </a:p>
          <a:p>
            <a:r>
              <a:rPr lang="en-US" sz="2000" dirty="0" smtClean="0"/>
              <a:t>CVPR 2009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397367" y="6019800"/>
            <a:ext cx="2089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Goferman</a:t>
            </a:r>
            <a:r>
              <a:rPr lang="en-US" sz="2000" dirty="0" smtClean="0"/>
              <a:t> et. </a:t>
            </a:r>
            <a:r>
              <a:rPr lang="en-US" sz="2000" dirty="0"/>
              <a:t>a</a:t>
            </a:r>
            <a:r>
              <a:rPr lang="en-US" sz="2000" dirty="0" smtClean="0"/>
              <a:t>l. </a:t>
            </a:r>
          </a:p>
          <a:p>
            <a:r>
              <a:rPr lang="en-US" sz="2000" dirty="0" smtClean="0"/>
              <a:t>CVPR 2010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6019800"/>
            <a:ext cx="1636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Cheng et. </a:t>
            </a:r>
            <a:r>
              <a:rPr lang="en-US" sz="2000" dirty="0"/>
              <a:t>a</a:t>
            </a:r>
            <a:r>
              <a:rPr lang="en-US" sz="2000" dirty="0" smtClean="0"/>
              <a:t>l.</a:t>
            </a:r>
          </a:p>
          <a:p>
            <a:r>
              <a:rPr lang="en-US" sz="2000" dirty="0" smtClean="0"/>
              <a:t>CVPR 2011</a:t>
            </a:r>
            <a:endParaRPr lang="en-US" sz="2000" dirty="0"/>
          </a:p>
        </p:txBody>
      </p:sp>
      <p:pic>
        <p:nvPicPr>
          <p:cNvPr id="17" name="Picture 26" descr="D:\My_Work\GeodesicSaliency\ExamplesToShowOurSuperiority\4_136_136550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46" y="2895600"/>
            <a:ext cx="1828800" cy="13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7" descr="D:\My_Work\GeodesicSaliency\ExamplesToShowOurSuperiority\4_136_136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92" y="28956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D:\My_Work\GeodesicSaliency\ExampleGoodResults\4_136_136550_Itti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9" descr="D:\My_Work\GeodesicSaliency\ExampleGoodResults\4_136_136550_FT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92" y="46482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0" descr="D:\My_Work\GeodesicSaliency\ExampleGoodResults\4_136_136550_ContextAware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46" y="4648200"/>
            <a:ext cx="1828800" cy="13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1" descr="D:\My_Work\GeodesicSaliency\ExampleGoodResults\4_136_136550_R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606040" y="3977640"/>
            <a:ext cx="365760" cy="3657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606040" y="5730240"/>
            <a:ext cx="365760" cy="3657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467600" y="3962400"/>
            <a:ext cx="365760" cy="3657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482840" y="5730240"/>
            <a:ext cx="365760" cy="3657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295400" y="530961"/>
            <a:ext cx="6400800" cy="2593239"/>
            <a:chOff x="1295400" y="530961"/>
            <a:chExt cx="6400800" cy="2593239"/>
          </a:xfrm>
        </p:grpSpPr>
        <p:pic>
          <p:nvPicPr>
            <p:cNvPr id="29" name="Picture 14" descr="D:\My_Work\GeodesicSaliency\ExampleGoodResults\293029_GT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30961"/>
              <a:ext cx="1828800" cy="1220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5" descr="D:\My_Work\GeodesicSaliency\ExampleGoodResults\29302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530961"/>
              <a:ext cx="1828800" cy="1220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6" descr="D:\My_Work\GeodesicSaliency\ExampleGoodResults\293029_Itti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530961"/>
              <a:ext cx="1828800" cy="1220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7" descr="D:\My_Work\GeodesicSaliency\ExampleGoodResults\293029_F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902561"/>
              <a:ext cx="1828800" cy="1220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8" descr="D:\My_Work\GeodesicSaliency\ExampleGoodResults\293029_ConAware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902561"/>
              <a:ext cx="1828800" cy="122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9" descr="D:\My_Work\GeodesicSaliency\ExampleGoodResults\293029_RC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902561"/>
              <a:ext cx="1828800" cy="1220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1295400" y="3657600"/>
            <a:ext cx="6400800" cy="2849880"/>
            <a:chOff x="1295400" y="3657600"/>
            <a:chExt cx="6400800" cy="2849880"/>
          </a:xfrm>
        </p:grpSpPr>
        <p:pic>
          <p:nvPicPr>
            <p:cNvPr id="36" name="Picture 2" descr="D:\My_Work\GeodesicSaliency\ExampleGoodResults\0_5_5528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3657600"/>
              <a:ext cx="18288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D:\My_Work\GeodesicSaliency\ExampleGoodResults\0_5_552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657600"/>
              <a:ext cx="18288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D:\My_Work\GeodesicSaliency\ExampleGoodResults\0_5_5528_Itti.bm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657600"/>
              <a:ext cx="18288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" descr="D:\My_Work\GeodesicSaliency\ExampleGoodResults\0_5_5528_ContextAware.bmp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132222"/>
              <a:ext cx="1828800" cy="1375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D:\My_Work\GeodesicSaliency\ExampleGoodResults\0_5_5528_RC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5132222"/>
              <a:ext cx="18288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D:\My_Work\GeodesicSaliency\ExampleGoodResults\0_5_5528_FT.bmp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5132222"/>
              <a:ext cx="18288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4088890" y="3810000"/>
            <a:ext cx="11689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</a:rPr>
              <a:t>?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 rot="20762154">
            <a:off x="1616573" y="4057817"/>
            <a:ext cx="257086" cy="7987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rot="20762154">
            <a:off x="1631541" y="5582863"/>
            <a:ext cx="257086" cy="7987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rot="20762154">
            <a:off x="6203541" y="5581817"/>
            <a:ext cx="257086" cy="7987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7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D:\My_Work\GeodesicSaliency\ExampleGoodResults\293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42544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opposite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foreground, or what is background?</a:t>
            </a:r>
          </a:p>
          <a:p>
            <a:endParaRPr lang="en-US" dirty="0" smtClean="0"/>
          </a:p>
          <a:p>
            <a:r>
              <a:rPr lang="en-US" dirty="0" smtClean="0"/>
              <a:t>Spatial information matters</a:t>
            </a:r>
          </a:p>
          <a:p>
            <a:pPr lvl="1"/>
            <a:r>
              <a:rPr lang="en-US" dirty="0" smtClean="0"/>
              <a:t>arrangement, continuity…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Exploit background priors</a:t>
            </a:r>
          </a:p>
          <a:p>
            <a:pPr lvl="1"/>
            <a:r>
              <a:rPr lang="en-US" dirty="0" smtClean="0"/>
              <a:t>boundary prior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onnectivity prior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32635" y="4191346"/>
                <a:ext cx="82727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54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635" y="4191346"/>
                <a:ext cx="827278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05800" y="5334000"/>
                <a:ext cx="85087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5334000"/>
                <a:ext cx="850874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7400" y="4029670"/>
                <a:ext cx="85087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029670"/>
                <a:ext cx="850874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26122" y="5096470"/>
                <a:ext cx="82727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54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122" y="5096470"/>
                <a:ext cx="827278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39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993399"/>
      </a:dk1>
      <a:lt1>
        <a:srgbClr val="FFFFFF"/>
      </a:lt1>
      <a:dk2>
        <a:srgbClr val="000000"/>
      </a:dk2>
      <a:lt2>
        <a:srgbClr val="FFFFFF"/>
      </a:lt2>
      <a:accent1>
        <a:srgbClr val="FF6633"/>
      </a:accent1>
      <a:accent2>
        <a:srgbClr val="B9D300"/>
      </a:accent2>
      <a:accent3>
        <a:srgbClr val="AAAAAA"/>
      </a:accent3>
      <a:accent4>
        <a:srgbClr val="DADADA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993399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B9D300"/>
        </a:accent2>
        <a:accent3>
          <a:srgbClr val="AAAAAA"/>
        </a:accent3>
        <a:accent4>
          <a:srgbClr val="DADADA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32744</TotalTime>
  <Words>1140</Words>
  <Application>Microsoft Office PowerPoint</Application>
  <PresentationFormat>On-screen Show (4:3)</PresentationFormat>
  <Paragraphs>240</Paragraphs>
  <Slides>33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Custom Design</vt:lpstr>
      <vt:lpstr>Acrobat Document</vt:lpstr>
      <vt:lpstr>Geodesic Saliency Using Background Priors</vt:lpstr>
      <vt:lpstr>Saliency detection is useful</vt:lpstr>
      <vt:lpstr>What exactly is saliency?</vt:lpstr>
      <vt:lpstr>Saliency detection is challenging</vt:lpstr>
      <vt:lpstr>Almost all work uses contrast prior</vt:lpstr>
      <vt:lpstr>Putting our previous ‘salient window’ work in this terminology</vt:lpstr>
      <vt:lpstr>Contrast prior is insufficient</vt:lpstr>
      <vt:lpstr>PowerPoint Presentation</vt:lpstr>
      <vt:lpstr>The opposite question</vt:lpstr>
      <vt:lpstr>Boundary and connectivity priors</vt:lpstr>
      <vt:lpstr>1. Boundary prior</vt:lpstr>
      <vt:lpstr>Evaluation of boundary prior</vt:lpstr>
      <vt:lpstr>2. Connectivity prior</vt:lpstr>
      <vt:lpstr>Geodesic saliency using background priors</vt:lpstr>
      <vt:lpstr>Regular patches → superpixels</vt:lpstr>
      <vt:lpstr>Shortest paths and results</vt:lpstr>
      <vt:lpstr>Comparison with other methods</vt:lpstr>
      <vt:lpstr>Boundary prior could be too strict</vt:lpstr>
      <vt:lpstr>Refined geodesic saliency</vt:lpstr>
      <vt:lpstr>Compute boundary weight</vt:lpstr>
      <vt:lpstr>Boundary weight improves results</vt:lpstr>
      <vt:lpstr>“Small-weight-accumulation” problem</vt:lpstr>
      <vt:lpstr>Weight clipping improves results</vt:lpstr>
      <vt:lpstr>Advantages of geodesic saliency</vt:lpstr>
      <vt:lpstr>Two salient object databases</vt:lpstr>
      <vt:lpstr>Running performance comparison</vt:lpstr>
      <vt:lpstr>Performance evaluation on MSRA-1000</vt:lpstr>
      <vt:lpstr>Geodesic saliency is complementary to other algorithms</vt:lpstr>
      <vt:lpstr>Results on MSRA-1000</vt:lpstr>
      <vt:lpstr>Performance evaluation on Berkeley-300</vt:lpstr>
      <vt:lpstr>Results on Berkeley-300</vt:lpstr>
      <vt:lpstr>Failure examples</vt:lpstr>
      <vt:lpstr>Summary of geodesic saliency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Overby</dc:creator>
  <cp:lastModifiedBy>Yichen Wei</cp:lastModifiedBy>
  <cp:revision>1562</cp:revision>
  <dcterms:created xsi:type="dcterms:W3CDTF">2003-01-26T07:16:40Z</dcterms:created>
  <dcterms:modified xsi:type="dcterms:W3CDTF">2012-10-26T02:27:46Z</dcterms:modified>
</cp:coreProperties>
</file>